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y="5143500" cx="9144000"/>
  <p:notesSz cx="6858000" cy="9144000"/>
  <p:embeddedFontLst>
    <p:embeddedFont>
      <p:font typeface="Libre Baskerville"/>
      <p:regular r:id="rId63"/>
      <p:bold r:id="rId64"/>
      <p:italic r:id="rId65"/>
    </p:embeddedFont>
    <p:embeddedFont>
      <p:font typeface="Helvetica Neue"/>
      <p:regular r:id="rId66"/>
      <p:bold r:id="rId67"/>
      <p:italic r:id="rId68"/>
      <p:boldItalic r:id="rId69"/>
    </p:embeddedFont>
    <p:embeddedFont>
      <p:font typeface="Droid Sans"/>
      <p:regular r:id="rId70"/>
      <p:bold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Author clrIdx="0" id="0" initials="" lastIdx="2" name="Nic Jansm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DroidSans-bold.fntdata"/><Relationship Id="rId70" Type="http://schemas.openxmlformats.org/officeDocument/2006/relationships/font" Target="fonts/DroidSans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LibreBaskerville-bold.fntdata"/><Relationship Id="rId63" Type="http://schemas.openxmlformats.org/officeDocument/2006/relationships/font" Target="fonts/LibreBaskerville-regular.fntdata"/><Relationship Id="rId22" Type="http://schemas.openxmlformats.org/officeDocument/2006/relationships/slide" Target="slides/slide17.xml"/><Relationship Id="rId66" Type="http://schemas.openxmlformats.org/officeDocument/2006/relationships/font" Target="fonts/HelveticaNeue-regular.fntdata"/><Relationship Id="rId21" Type="http://schemas.openxmlformats.org/officeDocument/2006/relationships/slide" Target="slides/slide16.xml"/><Relationship Id="rId65" Type="http://schemas.openxmlformats.org/officeDocument/2006/relationships/font" Target="fonts/LibreBaskerville-italic.fntdata"/><Relationship Id="rId24" Type="http://schemas.openxmlformats.org/officeDocument/2006/relationships/slide" Target="slides/slide19.xml"/><Relationship Id="rId68" Type="http://schemas.openxmlformats.org/officeDocument/2006/relationships/font" Target="fonts/HelveticaNeue-italic.fntdata"/><Relationship Id="rId23" Type="http://schemas.openxmlformats.org/officeDocument/2006/relationships/slide" Target="slides/slide18.xml"/><Relationship Id="rId67" Type="http://schemas.openxmlformats.org/officeDocument/2006/relationships/font" Target="fonts/HelveticaNeue-bold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HelveticaNeue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1">
    <p:pos x="6000" y="0"/>
    <p:text>I think this Waterfall might be a little hard to explain since there's so much small text on it.  We may want to just skip it, or, show a raw beacon instead?</p:text>
  </p:cm>
  <p:cm authorId="0" idx="2">
    <p:pos x="6000" y="100"/>
    <p:text>I forget why we have two slides here?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s.google.com/amp/cache/overview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s.google.com/amp/cache/overview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https://developers.google.com/amp/cache/overview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haven’t seen the cdn replace links with AMP versions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stale content served, background refreshes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https://developers.google.com/amp/cache/overview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haven’t seen the cdn replace links with AMP versions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due to animated gif in AMP,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AMP page is layed out and text is viewable without jank as pics come in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refactor this, RUM in downsides?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Mention vendors like GA, mPulse and that you'd just include your API key or something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OS project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Google has a dedicated team to pushing it forward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Malte's talk from yesterday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nav timing data, resource timing soon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Dataset that can be gathered is predefined in AMP.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[Our contributions]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http://querymetrics.com:3000/dashboard/db/amp-demo-dashboard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http://amp.querymetrics.com/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https://cdn.ampproject.org/c/amp.querymetrics.com/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http://querymetrics.com:3000/dashboard/db/amp-demo-dashboard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http://amp.querymetrics.com/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https://cdn.ampproject.org/c/amp.querymetrics.com/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ads, images, carousel, facebook, youtube, vine, vimeo, twitter, sound cloud, pinterest, instagram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SSL: Edge locations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Response because of CDN caching static content versus regular site possibly not caching (dynamic generation)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SSL: Edge locations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Response because of CDN caching static content versus regular site possibly not caching (dynamic generation)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Shape 4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Non-CDN usage probably from developer machines or bots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Shape 4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Static content vs dynamic content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Shape 4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AMP pages for a single site in a carousel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https://www.ampproject.org/docs/reference/extended/amp-form.html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Shape 4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Shape 4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Shape 4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Shape 4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133350" lvl="0" marL="285750">
              <a:spcBef>
                <a:spcPts val="0"/>
              </a:spcBef>
              <a:buChar char="•"/>
            </a:pPr>
            <a:r>
              <a:rPr lang="en"/>
              <a:t>Slow TTFB due to server performance.</a:t>
            </a:r>
          </a:p>
          <a:p>
            <a:pPr indent="-133350" lvl="0" marL="285750">
              <a:spcBef>
                <a:spcPts val="0"/>
              </a:spcBef>
              <a:buChar char="•"/>
            </a:pPr>
            <a:r>
              <a:rPr lang="en"/>
              <a:t>CDN malfunction. (cdn edge location not near user)</a:t>
            </a:r>
          </a:p>
          <a:p>
            <a:pPr indent="-133350" lvl="0" marL="285750">
              <a:spcBef>
                <a:spcPts val="0"/>
              </a:spcBef>
              <a:buChar char="•"/>
            </a:pPr>
            <a:r>
              <a:rPr lang="en"/>
              <a:t>Network delays and poor cellular throughput.</a:t>
            </a:r>
          </a:p>
          <a:p>
            <a:pPr indent="-133350" lvl="0" marL="285750">
              <a:spcBef>
                <a:spcPts val="0"/>
              </a:spcBef>
              <a:buChar char="•"/>
            </a:pPr>
            <a:r>
              <a:rPr lang="en"/>
              <a:t>Slow mobile device hardware.</a:t>
            </a:r>
          </a:p>
          <a:p>
            <a:pPr indent="-133350" lvl="0" marL="285750">
              <a:spcBef>
                <a:spcPts val="0"/>
              </a:spcBef>
              <a:buChar char="•"/>
            </a:pPr>
            <a:r>
              <a:rPr lang="en"/>
              <a:t>Resources not optimized for mobile (large images).</a:t>
            </a:r>
          </a:p>
          <a:p>
            <a:pPr indent="-133350" lvl="0" marL="285750">
              <a:spcBef>
                <a:spcPts val="0"/>
              </a:spcBef>
              <a:buChar char="•"/>
            </a:pPr>
            <a:r>
              <a:rPr lang="en"/>
              <a:t>Fonts can delay page rendering (default timeout of 3s).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Shape 4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Shape 4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2" name="Shape 472"/>
          <p:cNvSpPr/>
          <p:nvPr>
            <p:ph idx="2" type="sldImg"/>
          </p:nvPr>
        </p:nvSpPr>
        <p:spPr>
          <a:xfrm>
            <a:off x="38099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extra functionality is loaded with extensions that won’t be fetched unless you add them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50k CSS size limit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extra functionality is loaded with extensions that won’t be fetched unless you add them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add more?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Section Body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>
            <p:ph type="title"/>
          </p:nvPr>
        </p:nvSpPr>
        <p:spPr>
          <a:xfrm>
            <a:off x="336921" y="133945"/>
            <a:ext cx="84702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rIns="58925" tIns="589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Libre Baskerville"/>
              <a:buNone/>
              <a:defRPr b="0" i="1" sz="32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body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rIns="58925" tIns="58925"/>
          <a:lstStyle>
            <a:lvl1pPr indent="-17780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6510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7780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6510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7780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6510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6510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6510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6510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, Bullets &amp; Photo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idx="2" type="pic"/>
          </p:nvPr>
        </p:nvSpPr>
        <p:spPr>
          <a:xfrm>
            <a:off x="4723804" y="1366242"/>
            <a:ext cx="37506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rIns="58925" tIns="58925"/>
          <a:lstStyle>
            <a:lvl1pPr indent="-17780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6510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7780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6510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7780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6510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6510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6510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6510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rIns="58925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669726" y="1366242"/>
            <a:ext cx="37506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rIns="58925" tIns="58925"/>
          <a:lstStyle>
            <a:lvl1pPr indent="-127000" lvl="0" marL="21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ct val="77777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444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ct val="77777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800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ct val="77777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39700" lvl="3" marL="1079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ct val="77777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ct val="77777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6510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6510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6510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6510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ullet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" type="body"/>
          </p:nvPr>
        </p:nvSpPr>
        <p:spPr>
          <a:xfrm>
            <a:off x="669726" y="669726"/>
            <a:ext cx="78045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rIns="58925" tIns="58925"/>
          <a:lstStyle>
            <a:lvl1pPr indent="-17780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6510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7780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6510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7780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6510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6510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6510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6510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hoto - 3 Up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idx="2" type="pic"/>
          </p:nvPr>
        </p:nvSpPr>
        <p:spPr>
          <a:xfrm>
            <a:off x="4732734" y="2618630"/>
            <a:ext cx="3750600" cy="20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rIns="58925" tIns="58925"/>
          <a:lstStyle>
            <a:lvl1pPr indent="-17780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6510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7780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6510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7780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6510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6510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6510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6510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Shape 55"/>
          <p:cNvSpPr/>
          <p:nvPr>
            <p:ph idx="3" type="pic"/>
          </p:nvPr>
        </p:nvSpPr>
        <p:spPr>
          <a:xfrm>
            <a:off x="4732734" y="334863"/>
            <a:ext cx="3750600" cy="20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rIns="58925" tIns="58925"/>
          <a:lstStyle>
            <a:lvl1pPr indent="-17780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6510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7780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6510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7780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6510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6510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6510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6510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/>
          <p:nvPr>
            <p:ph idx="4" type="pic"/>
          </p:nvPr>
        </p:nvSpPr>
        <p:spPr>
          <a:xfrm>
            <a:off x="669726" y="334863"/>
            <a:ext cx="37506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rIns="58925" tIns="58925"/>
          <a:lstStyle>
            <a:lvl1pPr indent="-17780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6510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7780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6510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7780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6510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6510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6510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6510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1" type="body"/>
          </p:nvPr>
        </p:nvSpPr>
        <p:spPr>
          <a:xfrm>
            <a:off x="892968" y="3355330"/>
            <a:ext cx="73581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rIns="58925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1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6510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7780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6510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7780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6510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6510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6510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6510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2" type="body"/>
          </p:nvPr>
        </p:nvSpPr>
        <p:spPr>
          <a:xfrm>
            <a:off x="892968" y="2250281"/>
            <a:ext cx="73581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rIns="58925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6510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7780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6510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7780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6510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6510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6510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6510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hoto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pic"/>
          </p:nvPr>
        </p:nvSpPr>
        <p:spPr>
          <a:xfrm>
            <a:off x="-2232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rIns="58925" tIns="58925"/>
          <a:lstStyle>
            <a:lvl1pPr indent="-17780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6510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7780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6510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7780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6510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6510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6510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6510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idx="12" type="sldNum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hoto - 3 Up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pic"/>
          </p:nvPr>
        </p:nvSpPr>
        <p:spPr>
          <a:xfrm>
            <a:off x="4572000" y="2572937"/>
            <a:ext cx="4572000" cy="2571899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rIns="58925" tIns="58925"/>
          <a:lstStyle>
            <a:lvl1pPr indent="-17780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6510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7780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6510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7780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6510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6510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6510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6510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/>
          <p:nvPr>
            <p:ph idx="3" type="pic"/>
          </p:nvPr>
        </p:nvSpPr>
        <p:spPr>
          <a:xfrm>
            <a:off x="4572000" y="0"/>
            <a:ext cx="4572000" cy="25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rIns="58925" tIns="58925"/>
          <a:lstStyle>
            <a:lvl1pPr indent="-17780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6510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7780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6510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7780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6510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6510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6510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6510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/>
          <p:nvPr>
            <p:ph idx="4" type="pic"/>
          </p:nvPr>
        </p:nvSpPr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rIns="58925" tIns="58925"/>
          <a:lstStyle>
            <a:lvl1pPr indent="-17780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6510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7780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6510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7780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6510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6510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6510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6510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4438052" y="4882306"/>
            <a:ext cx="247500" cy="2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_1">
    <p:bg>
      <p:bgPr>
        <a:solidFill>
          <a:schemeClr val="dk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hape 7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Shape 7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58925" lIns="58925" rIns="58925" tIns="589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" type="subTitle"/>
          </p:nvPr>
        </p:nvSpPr>
        <p:spPr>
          <a:xfrm>
            <a:off x="510450" y="3182312"/>
            <a:ext cx="8123100" cy="630000"/>
          </a:xfrm>
          <a:prstGeom prst="rect">
            <a:avLst/>
          </a:prstGeom>
        </p:spPr>
        <p:txBody>
          <a:bodyPr anchorCtr="0" anchor="ctr" bIns="58925" lIns="58925" rIns="58925" tIns="589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t" bIns="32750" lIns="32750" rIns="32750" tIns="3275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- Cen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892968" y="1701105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rIns="58925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&amp; Sub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892968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rIns="58925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892968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rIns="58925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6510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6510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6510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6510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hoto - Horizontal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idx="2" type="pic"/>
          </p:nvPr>
        </p:nvSpPr>
        <p:spPr>
          <a:xfrm>
            <a:off x="1138535" y="348257"/>
            <a:ext cx="6861000" cy="3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rIns="58925" tIns="58925"/>
          <a:lstStyle>
            <a:lvl1pPr indent="-17780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6510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7780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6510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7780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6510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6510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6510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6510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892968" y="3542853"/>
            <a:ext cx="73581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rIns="58925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892968" y="4319736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rIns="58925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6510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6510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6510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6510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hoto - Vertical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>
            <p:ph idx="2" type="pic"/>
          </p:nvPr>
        </p:nvSpPr>
        <p:spPr>
          <a:xfrm>
            <a:off x="4723804" y="336929"/>
            <a:ext cx="3744600" cy="43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rIns="58925" tIns="58925"/>
          <a:lstStyle>
            <a:lvl1pPr indent="-17780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6510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7780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6510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7780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6510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6510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6510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6510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Shape 28"/>
          <p:cNvSpPr txBox="1"/>
          <p:nvPr>
            <p:ph type="title"/>
          </p:nvPr>
        </p:nvSpPr>
        <p:spPr>
          <a:xfrm>
            <a:off x="669726" y="334863"/>
            <a:ext cx="37506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58925" lIns="58925" rIns="58925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3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669726" y="2511474"/>
            <a:ext cx="3750600" cy="21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rIns="58925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2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6510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6510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6510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6510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- Top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rIns="58925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&amp; Bulle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rIns="58925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rIns="58925" tIns="58925"/>
          <a:lstStyle>
            <a:lvl1pPr indent="-17780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6510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7780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6510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7780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6510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6510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6510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6510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36921" y="133945"/>
            <a:ext cx="84702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rIns="58925" tIns="589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Libre Baskerville"/>
              <a:buNone/>
              <a:defRPr b="0" i="1" sz="32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urb Slide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x="336921" y="133945"/>
            <a:ext cx="84702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rIns="58925" tIns="589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Libre Baskerville"/>
              <a:buNone/>
              <a:defRPr b="0" i="1" sz="3200" u="none" cap="none" strike="noStrike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/>
          <p:nvPr/>
        </p:nvSpPr>
        <p:spPr>
          <a:xfrm>
            <a:off x="3543621" y="2380877"/>
            <a:ext cx="20568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Add text here</a:t>
            </a:r>
          </a:p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669726" y="13394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rIns="58925" tIns="589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152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2921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4445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584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7366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10287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1181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669726" y="1366242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rIns="58925" tIns="58925"/>
          <a:lstStyle>
            <a:lvl1pPr indent="-177800" lvl="0" marL="292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65100" lvl="1" marL="571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77800" lvl="2" marL="863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65100" lvl="3" marL="1143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77800" lvl="4" marL="1435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65100" lvl="5" marL="17145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65100" lvl="6" marL="2006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65100" lvl="7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65100" lvl="8" marL="25781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Arial"/>
              <a:buChar char="•"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4437983" y="4882306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  <p:sp>
        <p:nvSpPr>
          <p:cNvPr id="9" name="Shape 9"/>
          <p:cNvSpPr txBox="1"/>
          <p:nvPr/>
        </p:nvSpPr>
        <p:spPr>
          <a:xfrm>
            <a:off x="108575" y="4789150"/>
            <a:ext cx="19242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@querymetrics @nicj</a:t>
            </a: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0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6.png"/><Relationship Id="rId4" Type="http://schemas.openxmlformats.org/officeDocument/2006/relationships/image" Target="../media/image0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5.png"/><Relationship Id="rId4" Type="http://schemas.openxmlformats.org/officeDocument/2006/relationships/image" Target="../media/image0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8.png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9.png"/><Relationship Id="rId4" Type="http://schemas.openxmlformats.org/officeDocument/2006/relationships/image" Target="../media/image0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Relationship Id="rId4" Type="http://schemas.openxmlformats.org/officeDocument/2006/relationships/image" Target="../media/image01.png"/><Relationship Id="rId5" Type="http://schemas.openxmlformats.org/officeDocument/2006/relationships/hyperlink" Target="https://github.com/SOASTA/measuring-continuity" TargetMode="External"/><Relationship Id="rId6" Type="http://schemas.openxmlformats.org/officeDocument/2006/relationships/image" Target="../media/image0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github.com/SOASTA/measuring-continuity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892975" y="489126"/>
            <a:ext cx="7358100" cy="2408100"/>
          </a:xfrm>
          <a:prstGeom prst="rect">
            <a:avLst/>
          </a:prstGeom>
        </p:spPr>
        <p:txBody>
          <a:bodyPr anchorCtr="0" anchor="b" bIns="58925" lIns="58925" rIns="58925" tIns="589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AMP: Does it Really Make Your Site Faster?</a:t>
            </a:r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892968" y="3773042"/>
            <a:ext cx="7358100" cy="596100"/>
          </a:xfrm>
          <a:prstGeom prst="rect">
            <a:avLst/>
          </a:prstGeom>
        </p:spPr>
        <p:txBody>
          <a:bodyPr anchorCtr="0" anchor="t" bIns="58925" lIns="58925" rIns="58925" tIns="589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>
                <a:solidFill>
                  <a:schemeClr val="lt2"/>
                </a:solidFill>
                <a:latin typeface="Droid Sans"/>
                <a:ea typeface="Droid Sans"/>
                <a:cs typeface="Droid Sans"/>
                <a:sym typeface="Droid Sans"/>
              </a:rPr>
              <a:t>Nigel Heron + Nic Jansma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336921" y="133945"/>
            <a:ext cx="8470200" cy="771900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0" lang="en">
                <a:latin typeface="Droid Sans"/>
                <a:ea typeface="Droid Sans"/>
                <a:cs typeface="Droid Sans"/>
                <a:sym typeface="Droid Sans"/>
              </a:rPr>
              <a:t>Why AMP: Developers</a:t>
            </a:r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69750" y="905850"/>
            <a:ext cx="7804500" cy="3790800"/>
          </a:xfrm>
          <a:prstGeom prst="rect">
            <a:avLst/>
          </a:prstGeom>
        </p:spPr>
        <p:txBody>
          <a:bodyPr anchorCtr="0" anchor="t" bIns="58925" lIns="58925" rIns="58925" tIns="589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AMP pages are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easy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to develop: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If you know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HTML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, you know AMP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WordPress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plugins</a:t>
            </a:r>
            <a:r>
              <a:rPr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 available that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automatically</a:t>
            </a:r>
            <a:r>
              <a:rPr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 create AMP pages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Built in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validator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helps developers reduce bugs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Good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documentation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and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examples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Need a new feature? Open a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Pull Request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idx="1" type="body"/>
          </p:nvPr>
        </p:nvSpPr>
        <p:spPr>
          <a:xfrm>
            <a:off x="669750" y="905849"/>
            <a:ext cx="7804500" cy="3050699"/>
          </a:xfrm>
          <a:prstGeom prst="rect">
            <a:avLst/>
          </a:prstGeom>
        </p:spPr>
        <p:txBody>
          <a:bodyPr anchorCtr="0" anchor="t" bIns="58925" lIns="58925" rIns="58925" tIns="589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Free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CDN: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HTTPS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(HTTP/2, QUIC or SPDY)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Supports HTTP or HTTPS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origin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servers</a:t>
            </a:r>
          </a:p>
          <a:p>
            <a:pPr indent="-228600" lvl="0" marL="457200" rtl="0">
              <a:spcBef>
                <a:spcPts val="1000"/>
              </a:spcBef>
              <a:buClr>
                <a:schemeClr val="lt1"/>
              </a:buClr>
              <a:buFont typeface="Droid Sans"/>
            </a:pPr>
            <a:r>
              <a:rPr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Throttled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cache revalidation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Image cache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with image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optimization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for mobile</a:t>
            </a:r>
          </a:p>
          <a:p>
            <a:pPr indent="0" lvl="0" marL="0" rtl="0">
              <a:spcBef>
                <a:spcPts val="1000"/>
              </a:spcBef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147" name="Shape 147"/>
          <p:cNvSpPr txBox="1"/>
          <p:nvPr>
            <p:ph type="title"/>
          </p:nvPr>
        </p:nvSpPr>
        <p:spPr>
          <a:xfrm>
            <a:off x="336921" y="133945"/>
            <a:ext cx="8470200" cy="771900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0" lang="en">
                <a:latin typeface="Droid Sans"/>
                <a:ea typeface="Droid Sans"/>
                <a:cs typeface="Droid Sans"/>
                <a:sym typeface="Droid Sans"/>
              </a:rPr>
              <a:t>Why AMP: CDN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336921" y="133945"/>
            <a:ext cx="8470200" cy="771900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0" lang="en">
                <a:latin typeface="Droid Sans"/>
                <a:ea typeface="Droid Sans"/>
                <a:cs typeface="Droid Sans"/>
                <a:sym typeface="Droid Sans"/>
              </a:rPr>
              <a:t>Why AMP: CDN</a:t>
            </a:r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69750" y="905849"/>
            <a:ext cx="7804500" cy="3050699"/>
          </a:xfrm>
          <a:prstGeom prst="rect">
            <a:avLst/>
          </a:prstGeom>
        </p:spPr>
        <p:txBody>
          <a:bodyPr anchorCtr="0" anchor="t" bIns="58925" lIns="58925" rIns="58925" tIns="589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Free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CDN: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Font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cache (4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whitelisted font providers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)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Rewrite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font and image src to point to CDN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HTML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sanitization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AMP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validation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idx="1" type="body"/>
          </p:nvPr>
        </p:nvSpPr>
        <p:spPr>
          <a:xfrm>
            <a:off x="669750" y="905849"/>
            <a:ext cx="7804500" cy="3050699"/>
          </a:xfrm>
          <a:prstGeom prst="rect">
            <a:avLst/>
          </a:prstGeom>
        </p:spPr>
        <p:txBody>
          <a:bodyPr anchorCtr="0" anchor="t" bIns="58925" lIns="58925" rIns="58925" tIns="589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How we measure traditional websites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doesn’t work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for AMP: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Web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server logs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or APM:</a:t>
            </a:r>
          </a:p>
          <a:p>
            <a:pPr indent="-228600" lvl="1" marL="914400" rtl="0">
              <a:spcBef>
                <a:spcPts val="1000"/>
              </a:spcBef>
              <a:buFont typeface="Droid Sans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Only gives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server-side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performance</a:t>
            </a:r>
          </a:p>
          <a:p>
            <a:pPr indent="-228600" lvl="1" marL="914400" rtl="0">
              <a:spcBef>
                <a:spcPts val="1000"/>
              </a:spcBef>
              <a:buFont typeface="Droid Sans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Doesn’t work with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AMP Cache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(CDN)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JavaScript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on the page or external JavaScript:</a:t>
            </a:r>
          </a:p>
          <a:p>
            <a:pPr indent="-228600" lvl="1" marL="914400" rtl="0">
              <a:spcBef>
                <a:spcPts val="1000"/>
              </a:spcBef>
              <a:buClr>
                <a:srgbClr val="FF9900"/>
              </a:buClr>
              <a:buFont typeface="Droid Sans"/>
            </a:pP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Not allowed</a:t>
            </a:r>
          </a:p>
        </p:txBody>
      </p:sp>
      <p:sp>
        <p:nvSpPr>
          <p:cNvPr id="159" name="Shape 159"/>
          <p:cNvSpPr txBox="1"/>
          <p:nvPr>
            <p:ph type="title"/>
          </p:nvPr>
        </p:nvSpPr>
        <p:spPr>
          <a:xfrm>
            <a:off x="336921" y="133945"/>
            <a:ext cx="8470200" cy="771900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0" lang="en">
                <a:latin typeface="Droid Sans"/>
                <a:ea typeface="Droid Sans"/>
                <a:cs typeface="Droid Sans"/>
                <a:sym typeface="Droid Sans"/>
              </a:rPr>
              <a:t>Measuring AMP Performance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336921" y="133945"/>
            <a:ext cx="8470200" cy="771900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0" lang="en">
                <a:latin typeface="Droid Sans"/>
                <a:ea typeface="Droid Sans"/>
                <a:cs typeface="Droid Sans"/>
                <a:sym typeface="Droid Sans"/>
              </a:rPr>
              <a:t>Measuring AMP Performance</a:t>
            </a:r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69750" y="905849"/>
            <a:ext cx="7804500" cy="3050699"/>
          </a:xfrm>
          <a:prstGeom prst="rect">
            <a:avLst/>
          </a:prstGeom>
        </p:spPr>
        <p:txBody>
          <a:bodyPr anchorCtr="0" anchor="t" bIns="58925" lIns="58925" rIns="58925" tIns="589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How we 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measure traditional websites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doesn’t work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for AMP: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JavaScript in an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IFRAME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:</a:t>
            </a:r>
          </a:p>
          <a:p>
            <a:pPr indent="-228600" lvl="1" marL="914400" rtl="0">
              <a:spcBef>
                <a:spcPts val="1000"/>
              </a:spcBef>
              <a:buFont typeface="Droid Sans"/>
            </a:pP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Sandboxed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(RUM data unavailable)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Synthetic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monitoring:</a:t>
            </a:r>
          </a:p>
          <a:p>
            <a:pPr indent="-228600" lvl="1" marL="914400" rtl="0">
              <a:spcBef>
                <a:spcPts val="1000"/>
              </a:spcBef>
              <a:buFont typeface="Droid Sans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Works, but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doesn’t tell the RUM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story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336921" y="133945"/>
            <a:ext cx="8470200" cy="771900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0" lang="en">
                <a:latin typeface="Droid Sans"/>
                <a:ea typeface="Droid Sans"/>
                <a:cs typeface="Droid Sans"/>
                <a:sym typeface="Droid Sans"/>
              </a:rPr>
              <a:t>Synthetic Monitoring</a:t>
            </a:r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69750" y="905850"/>
            <a:ext cx="7804500" cy="3374400"/>
          </a:xfrm>
          <a:prstGeom prst="rect">
            <a:avLst/>
          </a:prstGeom>
        </p:spPr>
        <p:txBody>
          <a:bodyPr anchorCtr="0" anchor="t" bIns="58925" lIns="58925" rIns="58925" tIns="58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Great for A/B comparing AMP vs. non-AMP</a:t>
            </a:r>
          </a:p>
        </p:txBody>
      </p:sp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200" y="1764875"/>
            <a:ext cx="1853100" cy="296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9774" y="1764862"/>
            <a:ext cx="1853099" cy="296492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 txBox="1"/>
          <p:nvPr/>
        </p:nvSpPr>
        <p:spPr>
          <a:xfrm>
            <a:off x="2338775" y="1441775"/>
            <a:ext cx="1895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Non-AMP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4240187" y="1441775"/>
            <a:ext cx="1895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AMP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336921" y="133945"/>
            <a:ext cx="8470200" cy="771900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0" lang="en">
                <a:latin typeface="Droid Sans"/>
                <a:ea typeface="Droid Sans"/>
                <a:cs typeface="Droid Sans"/>
                <a:sym typeface="Droid Sans"/>
              </a:rPr>
              <a:t>Synthetic Monitoring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765112" y="881050"/>
            <a:ext cx="3426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Non-AMP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x="4948610" y="905850"/>
            <a:ext cx="3471299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AMP</a:t>
            </a:r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1150" y="1372825"/>
            <a:ext cx="3886224" cy="348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625" y="1372825"/>
            <a:ext cx="3923874" cy="348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336921" y="133945"/>
            <a:ext cx="8470200" cy="771900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0" lang="en">
                <a:latin typeface="Droid Sans"/>
                <a:ea typeface="Droid Sans"/>
                <a:cs typeface="Droid Sans"/>
                <a:sym typeface="Droid Sans"/>
              </a:rPr>
              <a:t>Synthetic Monitoring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818412" y="719425"/>
            <a:ext cx="750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Non-AMP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819154" y="3160075"/>
            <a:ext cx="750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AMP</a:t>
            </a:r>
          </a:p>
        </p:txBody>
      </p:sp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12" y="3185025"/>
            <a:ext cx="7505700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411" y="1121375"/>
            <a:ext cx="7505700" cy="95817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/>
          <p:nvPr/>
        </p:nvSpPr>
        <p:spPr>
          <a:xfrm>
            <a:off x="6349962" y="4232775"/>
            <a:ext cx="280500" cy="3663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6468037" y="2082025"/>
            <a:ext cx="280500" cy="3663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7490087" y="2082025"/>
            <a:ext cx="280500" cy="3663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7490087" y="4232775"/>
            <a:ext cx="280500" cy="3663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98" name="Shape 198"/>
          <p:cNvSpPr txBox="1"/>
          <p:nvPr/>
        </p:nvSpPr>
        <p:spPr>
          <a:xfrm>
            <a:off x="5913037" y="2448325"/>
            <a:ext cx="13905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29.5s</a:t>
            </a:r>
          </a:p>
        </p:txBody>
      </p:sp>
      <p:sp>
        <p:nvSpPr>
          <p:cNvPr id="199" name="Shape 199"/>
          <p:cNvSpPr txBox="1"/>
          <p:nvPr/>
        </p:nvSpPr>
        <p:spPr>
          <a:xfrm>
            <a:off x="6935087" y="2450800"/>
            <a:ext cx="13905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5.9mb</a:t>
            </a:r>
          </a:p>
        </p:txBody>
      </p:sp>
      <p:sp>
        <p:nvSpPr>
          <p:cNvPr id="200" name="Shape 200"/>
          <p:cNvSpPr txBox="1"/>
          <p:nvPr/>
        </p:nvSpPr>
        <p:spPr>
          <a:xfrm>
            <a:off x="5913037" y="4563700"/>
            <a:ext cx="13905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3.3s</a:t>
            </a:r>
          </a:p>
        </p:txBody>
      </p:sp>
      <p:sp>
        <p:nvSpPr>
          <p:cNvPr id="201" name="Shape 201"/>
          <p:cNvSpPr txBox="1"/>
          <p:nvPr/>
        </p:nvSpPr>
        <p:spPr>
          <a:xfrm>
            <a:off x="6935087" y="4566175"/>
            <a:ext cx="13905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0.8mb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336921" y="133945"/>
            <a:ext cx="8470200" cy="771900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0" lang="en">
                <a:latin typeface="Droid Sans"/>
                <a:ea typeface="Droid Sans"/>
                <a:cs typeface="Droid Sans"/>
                <a:sym typeface="Droid Sans"/>
              </a:rPr>
              <a:t>Synthetic Monitoring</a:t>
            </a:r>
          </a:p>
        </p:txBody>
      </p:sp>
      <p:sp>
        <p:nvSpPr>
          <p:cNvPr id="207" name="Shape 207"/>
          <p:cNvSpPr txBox="1"/>
          <p:nvPr/>
        </p:nvSpPr>
        <p:spPr>
          <a:xfrm>
            <a:off x="556175" y="885700"/>
            <a:ext cx="3844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Non-AMP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4669324" y="885700"/>
            <a:ext cx="4029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AMP</a:t>
            </a:r>
          </a:p>
        </p:txBody>
      </p:sp>
      <p:pic>
        <p:nvPicPr>
          <p:cNvPr descr="Screen Shot 2016-09-12 at 10.55.02 PM.png" id="209" name="Shape 2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2575" y="1247925"/>
            <a:ext cx="3844800" cy="3605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9-12 at 10.57.10 PM-clean.png" id="210" name="Shape 2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6600" y="1247925"/>
            <a:ext cx="3844800" cy="3605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336921" y="133945"/>
            <a:ext cx="8470200" cy="771900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0" lang="en">
                <a:latin typeface="Droid Sans"/>
                <a:ea typeface="Droid Sans"/>
                <a:cs typeface="Droid Sans"/>
                <a:sym typeface="Droid Sans"/>
              </a:rPr>
              <a:t>Synthetic Monitoring</a:t>
            </a:r>
          </a:p>
        </p:txBody>
      </p:sp>
      <p:sp>
        <p:nvSpPr>
          <p:cNvPr id="216" name="Shape 216"/>
          <p:cNvSpPr txBox="1"/>
          <p:nvPr/>
        </p:nvSpPr>
        <p:spPr>
          <a:xfrm>
            <a:off x="1478450" y="736962"/>
            <a:ext cx="5843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Non-AMP</a:t>
            </a:r>
          </a:p>
        </p:txBody>
      </p:sp>
      <p:sp>
        <p:nvSpPr>
          <p:cNvPr id="217" name="Shape 217"/>
          <p:cNvSpPr txBox="1"/>
          <p:nvPr/>
        </p:nvSpPr>
        <p:spPr>
          <a:xfrm>
            <a:off x="1606373" y="2809637"/>
            <a:ext cx="5931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AMP</a:t>
            </a:r>
          </a:p>
        </p:txBody>
      </p:sp>
      <p:pic>
        <p:nvPicPr>
          <p:cNvPr descr="Screen Shot 2016-09-12 at 10.55.02 PM-cost.png" id="218" name="Shape 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299" y="3195600"/>
            <a:ext cx="7505673" cy="10151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9-12 at 10.57.10 PM-cost.png" id="219" name="Shape 219"/>
          <p:cNvPicPr preferRelativeResize="0"/>
          <p:nvPr/>
        </p:nvPicPr>
        <p:blipFill rotWithShape="1">
          <a:blip r:embed="rId4">
            <a:alphaModFix/>
          </a:blip>
          <a:srcRect b="651" l="0" r="0" t="641"/>
          <a:stretch/>
        </p:blipFill>
        <p:spPr>
          <a:xfrm>
            <a:off x="647287" y="1122762"/>
            <a:ext cx="7505699" cy="95817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/>
          <p:nvPr/>
        </p:nvSpPr>
        <p:spPr>
          <a:xfrm>
            <a:off x="6343075" y="4240987"/>
            <a:ext cx="280500" cy="3663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6343075" y="2099562"/>
            <a:ext cx="280500" cy="3663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7411675" y="2099562"/>
            <a:ext cx="280500" cy="3663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7411675" y="4273587"/>
            <a:ext cx="280500" cy="3663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24" name="Shape 224"/>
          <p:cNvSpPr txBox="1"/>
          <p:nvPr/>
        </p:nvSpPr>
        <p:spPr>
          <a:xfrm>
            <a:off x="5913037" y="2448325"/>
            <a:ext cx="13905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11.8s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6935087" y="2450800"/>
            <a:ext cx="13905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0.4mb</a:t>
            </a:r>
          </a:p>
        </p:txBody>
      </p:sp>
      <p:sp>
        <p:nvSpPr>
          <p:cNvPr id="226" name="Shape 226"/>
          <p:cNvSpPr txBox="1"/>
          <p:nvPr/>
        </p:nvSpPr>
        <p:spPr>
          <a:xfrm>
            <a:off x="5913037" y="4563700"/>
            <a:ext cx="13905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70.7s</a:t>
            </a:r>
          </a:p>
        </p:txBody>
      </p:sp>
      <p:sp>
        <p:nvSpPr>
          <p:cNvPr id="227" name="Shape 227"/>
          <p:cNvSpPr txBox="1"/>
          <p:nvPr/>
        </p:nvSpPr>
        <p:spPr>
          <a:xfrm>
            <a:off x="6935087" y="4566175"/>
            <a:ext cx="1390500" cy="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5.9mb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igel-id-1400.jpg" id="87" name="Shape 87"/>
          <p:cNvPicPr preferRelativeResize="0"/>
          <p:nvPr/>
        </p:nvPicPr>
        <p:blipFill rotWithShape="1">
          <a:blip r:embed="rId3">
            <a:alphaModFix/>
          </a:blip>
          <a:srcRect b="27959" l="-870" r="870" t="0"/>
          <a:stretch/>
        </p:blipFill>
        <p:spPr>
          <a:xfrm>
            <a:off x="0" y="48774"/>
            <a:ext cx="3139451" cy="334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1475" y="48774"/>
            <a:ext cx="3358549" cy="33437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/>
          <p:nvPr/>
        </p:nvSpPr>
        <p:spPr>
          <a:xfrm>
            <a:off x="118550" y="3529325"/>
            <a:ext cx="21159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Nigel Heron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@querymetrics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6873625" y="3529325"/>
            <a:ext cx="21159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Nic Jansma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@nicj</a:t>
            </a:r>
          </a:p>
        </p:txBody>
      </p:sp>
      <p:sp>
        <p:nvSpPr>
          <p:cNvPr id="91" name="Shape 91"/>
          <p:cNvSpPr txBox="1"/>
          <p:nvPr/>
        </p:nvSpPr>
        <p:spPr>
          <a:xfrm>
            <a:off x="118550" y="3939725"/>
            <a:ext cx="8871000" cy="11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u="sng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  <a:hlinkClick r:id="rId5"/>
              </a:rPr>
              <a:t>https://</a:t>
            </a:r>
            <a:r>
              <a:rPr lang="en" u="sng">
                <a:solidFill>
                  <a:schemeClr val="lt1"/>
                </a:solidFill>
              </a:rPr>
              <a:t>slideshare.net/nicjansma/amp-does-it-really-make-your-site-faster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u="sng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https://github.com/querymetrics/amp-analytics-demo</a:t>
            </a:r>
          </a:p>
        </p:txBody>
      </p:sp>
      <p:pic>
        <p:nvPicPr>
          <p:cNvPr descr="icn-soasta-alt.jpg" id="92" name="Shape 92"/>
          <p:cNvPicPr preferRelativeResize="0"/>
          <p:nvPr/>
        </p:nvPicPr>
        <p:blipFill rotWithShape="1">
          <a:blip r:embed="rId6">
            <a:alphaModFix/>
          </a:blip>
          <a:srcRect b="8194" l="0" r="0" t="8186"/>
          <a:stretch/>
        </p:blipFill>
        <p:spPr>
          <a:xfrm>
            <a:off x="3234249" y="48774"/>
            <a:ext cx="2422424" cy="42322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/>
          <p:nvPr/>
        </p:nvSpPr>
        <p:spPr>
          <a:xfrm>
            <a:off x="147475" y="4768650"/>
            <a:ext cx="1880400" cy="375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336921" y="133945"/>
            <a:ext cx="8470200" cy="771900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0" lang="en">
                <a:latin typeface="Droid Sans"/>
                <a:ea typeface="Droid Sans"/>
                <a:cs typeface="Droid Sans"/>
                <a:sym typeface="Droid Sans"/>
              </a:rPr>
              <a:t>Synthetic Monitoring</a:t>
            </a:r>
          </a:p>
        </p:txBody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69750" y="905849"/>
            <a:ext cx="7804500" cy="3050699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Droid Sans"/>
                <a:ea typeface="Droid Sans"/>
                <a:cs typeface="Droid Sans"/>
                <a:sym typeface="Droid Sans"/>
              </a:rPr>
              <a:t>AMP is not a </a:t>
            </a:r>
            <a:r>
              <a:rPr lang="en" sz="3000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guarantee</a:t>
            </a:r>
            <a:r>
              <a:rPr lang="en" sz="3000">
                <a:latin typeface="Droid Sans"/>
                <a:ea typeface="Droid Sans"/>
                <a:cs typeface="Droid Sans"/>
                <a:sym typeface="Droid Sans"/>
              </a:rPr>
              <a:t> of performance.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Test</a:t>
            </a:r>
            <a:r>
              <a:rPr lang="en" sz="3000">
                <a:latin typeface="Droid Sans"/>
                <a:ea typeface="Droid Sans"/>
                <a:cs typeface="Droid Sans"/>
                <a:sym typeface="Droid Sans"/>
              </a:rPr>
              <a:t> </a:t>
            </a:r>
            <a:r>
              <a:rPr lang="en" sz="3000">
                <a:solidFill>
                  <a:srgbClr val="FF0000"/>
                </a:solidFill>
                <a:latin typeface="Droid Sans"/>
                <a:ea typeface="Droid Sans"/>
                <a:cs typeface="Droid Sans"/>
                <a:sym typeface="Droid Sans"/>
              </a:rPr>
              <a:t>Test</a:t>
            </a:r>
            <a:r>
              <a:rPr lang="en" sz="3000">
                <a:latin typeface="Droid Sans"/>
                <a:ea typeface="Droid Sans"/>
                <a:cs typeface="Droid Sans"/>
                <a:sym typeface="Droid Sans"/>
              </a:rPr>
              <a:t> </a:t>
            </a:r>
            <a:r>
              <a:rPr lang="en" sz="3000">
                <a:solidFill>
                  <a:srgbClr val="00FF00"/>
                </a:solidFill>
                <a:latin typeface="Droid Sans"/>
                <a:ea typeface="Droid Sans"/>
                <a:cs typeface="Droid Sans"/>
                <a:sym typeface="Droid Sans"/>
              </a:rPr>
              <a:t>Test</a:t>
            </a:r>
            <a:r>
              <a:rPr lang="en" sz="3000">
                <a:latin typeface="Droid Sans"/>
                <a:ea typeface="Droid Sans"/>
                <a:cs typeface="Droid Sans"/>
                <a:sym typeface="Droid Sans"/>
              </a:rPr>
              <a:t>!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336921" y="133945"/>
            <a:ext cx="8470200" cy="771900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0" lang="en">
                <a:latin typeface="Droid Sans"/>
                <a:ea typeface="Droid Sans"/>
                <a:cs typeface="Droid Sans"/>
                <a:sym typeface="Droid Sans"/>
              </a:rPr>
              <a:t>Synthetic Monitoring</a:t>
            </a:r>
          </a:p>
        </p:txBody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69750" y="905849"/>
            <a:ext cx="7804500" cy="3050699"/>
          </a:xfrm>
          <a:prstGeom prst="rect">
            <a:avLst/>
          </a:prstGeom>
        </p:spPr>
        <p:txBody>
          <a:bodyPr anchorCtr="0" anchor="t" bIns="58925" lIns="58925" rIns="58925" tIns="58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Downsides:</a:t>
            </a: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Droid Sans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Doesn’t tell you how things are performing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live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Droid Sans"/>
            </a:pP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Hard to estimate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traffic patterns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Droid Sans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Is not Real User Monitoring (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RUM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)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Droid Sans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Controlled environment ( != real world / devices)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336921" y="133945"/>
            <a:ext cx="8470200" cy="771900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i="0"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Measuring AMP Performance</a:t>
            </a:r>
          </a:p>
        </p:txBody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69750" y="905849"/>
            <a:ext cx="7804500" cy="3050699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Q: How do we collect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RUM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data without custom JavaScript?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A: We don’t, it’s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built in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!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336921" y="133945"/>
            <a:ext cx="8470200" cy="771900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0" lang="en">
                <a:latin typeface="Consolas"/>
                <a:ea typeface="Consolas"/>
                <a:cs typeface="Consolas"/>
                <a:sym typeface="Consolas"/>
              </a:rPr>
              <a:t>&lt;amp-pixel&gt;</a:t>
            </a:r>
            <a:r>
              <a:rPr i="0" lang="en">
                <a:latin typeface="Droid Sans"/>
                <a:ea typeface="Droid Sans"/>
                <a:cs typeface="Droid Sans"/>
                <a:sym typeface="Droid Sans"/>
              </a:rPr>
              <a:t>: Overview</a:t>
            </a:r>
          </a:p>
        </p:txBody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69750" y="905850"/>
            <a:ext cx="7804500" cy="3783300"/>
          </a:xfrm>
          <a:prstGeom prst="rect">
            <a:avLst/>
          </a:prstGeom>
        </p:spPr>
        <p:txBody>
          <a:bodyPr anchorCtr="0" anchor="t" bIns="58925" lIns="58925" rIns="58925" tIns="589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45833"/>
              <a:buNone/>
            </a:pP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amp-pixel</a:t>
            </a: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src="https://</a:t>
            </a:r>
            <a:r>
              <a:rPr lang="en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[your-url]</a:t>
            </a:r>
            <a:r>
              <a:rPr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"&gt;</a:t>
            </a:r>
          </a:p>
          <a:p>
            <a:pPr indent="-228600" lvl="0" marL="457200" rtl="0">
              <a:spcBef>
                <a:spcPts val="1000"/>
              </a:spcBef>
              <a:buClr>
                <a:schemeClr val="lt1"/>
              </a:buClr>
              <a:buFont typeface="Droid Sans"/>
            </a:pP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GET</a:t>
            </a:r>
            <a:r>
              <a:rPr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 query URL</a:t>
            </a:r>
          </a:p>
          <a:p>
            <a:pPr indent="-228600" lvl="0" marL="457200" rtl="0">
              <a:spcBef>
                <a:spcPts val="1000"/>
              </a:spcBef>
              <a:buClr>
                <a:schemeClr val="lt1"/>
              </a:buClr>
              <a:buFont typeface="Droid Sans"/>
            </a:pPr>
            <a:r>
              <a:rPr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Substitution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variables</a:t>
            </a:r>
            <a:r>
              <a:rPr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 to gather metrics</a:t>
            </a:r>
          </a:p>
          <a:p>
            <a:pPr indent="-228600" lvl="0" marL="457200" rtl="0">
              <a:spcBef>
                <a:spcPts val="1000"/>
              </a:spcBef>
              <a:buClr>
                <a:schemeClr val="lt1"/>
              </a:buClr>
              <a:buFont typeface="Droid Sans"/>
            </a:pP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No extra extension</a:t>
            </a:r>
            <a:r>
              <a:rPr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 download required</a:t>
            </a:r>
          </a:p>
          <a:p>
            <a:pPr indent="-228600" lvl="0" marL="457200" rtl="0">
              <a:spcBef>
                <a:spcPts val="1000"/>
              </a:spcBef>
              <a:buClr>
                <a:schemeClr val="lt1"/>
              </a:buClr>
              <a:buFont typeface="Droid Sans"/>
            </a:pP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Triggered</a:t>
            </a:r>
            <a:r>
              <a:rPr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 during page layout</a:t>
            </a:r>
          </a:p>
          <a:p>
            <a:pPr indent="-228600" lvl="0" marL="457200" rtl="0">
              <a:spcBef>
                <a:spcPts val="1000"/>
              </a:spcBef>
              <a:buClr>
                <a:schemeClr val="lt1"/>
              </a:buClr>
              <a:buFont typeface="Droid Sans"/>
            </a:pPr>
            <a:r>
              <a:rPr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Because it's not tied to visibility, perf data might not be available</a:t>
            </a:r>
          </a:p>
          <a:p>
            <a:pPr indent="0" lvl="0" marL="0" rtl="0">
              <a:spcBef>
                <a:spcPts val="1000"/>
              </a:spcBef>
              <a:buNone/>
            </a:pPr>
            <a:r>
              <a:t/>
            </a:r>
            <a:endParaRPr>
              <a:solidFill>
                <a:schemeClr val="lt1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336921" y="133945"/>
            <a:ext cx="8470200" cy="771900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0"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&lt;amp-pixel&gt;</a:t>
            </a:r>
            <a:r>
              <a:rPr i="0"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: Example</a:t>
            </a:r>
          </a:p>
        </p:txBody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69750" y="1229624"/>
            <a:ext cx="7804500" cy="3050699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indent="-69850" lvl="0" marL="190500" marR="190500" rtl="0">
              <a:lnSpc>
                <a:spcPct val="142857"/>
              </a:lnSpc>
              <a:spcBef>
                <a:spcPts val="0"/>
              </a:spcBef>
              <a:spcAft>
                <a:spcPts val="1500"/>
              </a:spcAft>
              <a:buClr>
                <a:schemeClr val="dk1"/>
              </a:buClr>
              <a:buSzPct val="45833"/>
              <a:buNone/>
            </a:pPr>
            <a:r>
              <a:rPr lang="en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&lt;amp-pixel</a:t>
            </a:r>
            <a:br>
              <a:rPr lang="en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  src=</a:t>
            </a:r>
            <a:r>
              <a:rPr lang="en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"http://my-server.com/beacon?</a:t>
            </a:r>
            <a:br>
              <a:rPr lang="en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    url=</a:t>
            </a:r>
            <a:r>
              <a:rPr lang="en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${canonicalUrl}</a:t>
            </a:r>
            <a:r>
              <a:rPr lang="en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&amp;title=</a:t>
            </a:r>
            <a:r>
              <a:rPr lang="en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${title}</a:t>
            </a:r>
            <a:r>
              <a:rPr lang="en">
                <a:solidFill>
                  <a:srgbClr val="65B042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336921" y="133945"/>
            <a:ext cx="8470200" cy="771900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0"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&lt;amp-pixel&gt;</a:t>
            </a:r>
            <a:r>
              <a:rPr i="0"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: Variable Substitution</a:t>
            </a:r>
          </a:p>
        </p:txBody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69750" y="905849"/>
            <a:ext cx="7804500" cy="3050699"/>
          </a:xfrm>
          <a:prstGeom prst="rect">
            <a:avLst/>
          </a:prstGeom>
        </p:spPr>
        <p:txBody>
          <a:bodyPr anchorCtr="0" anchor="t" bIns="58925" lIns="58925" rIns="58925" tIns="589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Many variable available: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Document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info (URL, canonical URL, title, referer)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Navigation Timing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(TCP, DNS, SSL, page load, etc)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Navigation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type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and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redirect count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Persisted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Client ID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Total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Engaged Time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Screen/viewport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dimensions</a:t>
            </a:r>
          </a:p>
          <a:p>
            <a:pPr indent="0" lvl="0" marL="0" rtl="0">
              <a:spcBef>
                <a:spcPts val="1000"/>
              </a:spcBef>
              <a:buNone/>
            </a:pPr>
            <a:r>
              <a:rPr lang="en" sz="1500" u="sng">
                <a:latin typeface="Droid Sans"/>
                <a:ea typeface="Droid Sans"/>
                <a:cs typeface="Droid Sans"/>
                <a:sym typeface="Droid Sans"/>
              </a:rPr>
              <a:t>https://github.com/ampproject/amphtml/blob/master/spec/amp-var-substitutions.md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336921" y="133945"/>
            <a:ext cx="8470200" cy="771900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0"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&lt;amp-pixel&gt;</a:t>
            </a:r>
            <a:r>
              <a:rPr i="0"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: User identification</a:t>
            </a:r>
          </a:p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69775" y="905849"/>
            <a:ext cx="7804500" cy="3050699"/>
          </a:xfrm>
          <a:prstGeom prst="rect">
            <a:avLst/>
          </a:prstGeom>
        </p:spPr>
        <p:txBody>
          <a:bodyPr anchorCtr="0" anchor="t" bIns="58925" lIns="58925" rIns="58925" tIns="589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AMP has a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Client ID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:</a:t>
            </a: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Droid Sans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Managed by AMP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Droid Sans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Saved via cookie</a:t>
            </a: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Droid Sans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Required because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content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may be from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publisher's domain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or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AMP Cache</a:t>
            </a:r>
          </a:p>
          <a:p>
            <a:pPr indent="-228600" lvl="0" marL="457200" rtl="0">
              <a:spcBef>
                <a:spcPts val="1000"/>
              </a:spcBef>
              <a:buFont typeface="Consolas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amp-[base64 random]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idx="1" type="body"/>
          </p:nvPr>
        </p:nvSpPr>
        <p:spPr>
          <a:xfrm>
            <a:off x="669750" y="905849"/>
            <a:ext cx="7804500" cy="3050699"/>
          </a:xfrm>
          <a:prstGeom prst="rect">
            <a:avLst/>
          </a:prstGeom>
        </p:spPr>
        <p:txBody>
          <a:bodyPr anchorCtr="0" anchor="t" bIns="58925" lIns="58925" rIns="58925" tIns="589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If you don't want to roll-your-own, there's </a:t>
            </a:r>
            <a:r>
              <a:rPr lang="en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&lt;amp-analytics&gt;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:</a:t>
            </a:r>
          </a:p>
          <a:p>
            <a:pPr indent="-228600" lvl="1" marL="457200" rtl="0">
              <a:spcBef>
                <a:spcPts val="1000"/>
              </a:spcBef>
              <a:buFont typeface="Droid Sans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Available as an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extension</a:t>
            </a:r>
          </a:p>
          <a:p>
            <a:pPr indent="-228600" lvl="1" marL="457200" rtl="0">
              <a:spcBef>
                <a:spcPts val="1000"/>
              </a:spcBef>
              <a:buFont typeface="Droid Sans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Over 25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built in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vendor configs</a:t>
            </a:r>
          </a:p>
          <a:p>
            <a:pPr lvl="2" marL="914400" rtl="0">
              <a:spcBef>
                <a:spcPts val="1000"/>
              </a:spcBef>
              <a:buFont typeface="Droid Sans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Easy to configure</a:t>
            </a:r>
          </a:p>
          <a:p>
            <a:pPr lvl="2" marL="914400" rtl="0">
              <a:spcBef>
                <a:spcPts val="1000"/>
              </a:spcBef>
              <a:buFont typeface="Droid Sans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Predefined list of metrics is sent to vendor</a:t>
            </a:r>
          </a:p>
        </p:txBody>
      </p:sp>
      <p:sp>
        <p:nvSpPr>
          <p:cNvPr id="275" name="Shape 275"/>
          <p:cNvSpPr txBox="1"/>
          <p:nvPr>
            <p:ph type="title"/>
          </p:nvPr>
        </p:nvSpPr>
        <p:spPr>
          <a:xfrm>
            <a:off x="336921" y="133945"/>
            <a:ext cx="8470200" cy="771900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0"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i="0"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amp-analytics</a:t>
            </a:r>
            <a:r>
              <a:rPr i="0"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i="0"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: Vendor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idx="1" type="body"/>
          </p:nvPr>
        </p:nvSpPr>
        <p:spPr>
          <a:xfrm>
            <a:off x="669750" y="905850"/>
            <a:ext cx="7804500" cy="3845400"/>
          </a:xfrm>
          <a:prstGeom prst="rect">
            <a:avLst/>
          </a:prstGeom>
        </p:spPr>
        <p:txBody>
          <a:bodyPr anchorCtr="0" anchor="t" bIns="58925" lIns="58925" rIns="58925" tIns="589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0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amp-analytics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 sz="20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&lt;script type="application/json"&gt; </a:t>
            </a:r>
            <a:r>
              <a:rPr lang="en" sz="20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[config]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&lt;/script&gt;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20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amp-analytics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Harder to configure but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customizable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Can send metrics to your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own server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Variable</a:t>
            </a:r>
            <a:r>
              <a:rPr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 substitution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GET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or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POST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Configurable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trigger events</a:t>
            </a:r>
          </a:p>
        </p:txBody>
      </p:sp>
      <p:sp>
        <p:nvSpPr>
          <p:cNvPr id="281" name="Shape 281"/>
          <p:cNvSpPr txBox="1"/>
          <p:nvPr>
            <p:ph type="title"/>
          </p:nvPr>
        </p:nvSpPr>
        <p:spPr>
          <a:xfrm>
            <a:off x="336921" y="133945"/>
            <a:ext cx="8470200" cy="771900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0"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&lt;amp-analytics&gt;</a:t>
            </a:r>
            <a:r>
              <a:rPr i="0"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:</a:t>
            </a:r>
            <a:r>
              <a:rPr i="0" lang="en">
                <a:latin typeface="Droid Sans"/>
                <a:ea typeface="Droid Sans"/>
                <a:cs typeface="Droid Sans"/>
                <a:sym typeface="Droid Sans"/>
              </a:rPr>
              <a:t> DIY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336921" y="133945"/>
            <a:ext cx="8470200" cy="771900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0"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&lt;amp-analytics&gt;</a:t>
            </a:r>
            <a:r>
              <a:rPr i="0"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:</a:t>
            </a:r>
            <a:r>
              <a:rPr i="0" lang="en">
                <a:latin typeface="Droid Sans"/>
                <a:ea typeface="Droid Sans"/>
                <a:cs typeface="Droid Sans"/>
                <a:sym typeface="Droid Sans"/>
              </a:rPr>
              <a:t> Triggers</a:t>
            </a:r>
          </a:p>
        </p:txBody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69750" y="905850"/>
            <a:ext cx="7804500" cy="3763500"/>
          </a:xfrm>
          <a:prstGeom prst="rect">
            <a:avLst/>
          </a:prstGeom>
        </p:spPr>
        <p:txBody>
          <a:bodyPr anchorCtr="0" anchor="t" bIns="58925" lIns="58925" rIns="58925" tIns="589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When will a beacon be sent?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on </a:t>
            </a:r>
            <a:r>
              <a:rPr lang="en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visible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/ on </a:t>
            </a:r>
            <a:r>
              <a:rPr lang="en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hidden</a:t>
            </a:r>
          </a:p>
          <a:p>
            <a:pPr indent="-228600" lvl="1" marL="914400" rtl="0">
              <a:spcBef>
                <a:spcPts val="1000"/>
              </a:spcBef>
              <a:buFont typeface="Droid Sans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Page</a:t>
            </a:r>
          </a:p>
          <a:p>
            <a:pPr indent="-228600" lvl="1" marL="914400" rtl="0">
              <a:spcBef>
                <a:spcPts val="1000"/>
              </a:spcBef>
              <a:buFont typeface="Droid Sans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AMP element (time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,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percentage)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on </a:t>
            </a:r>
            <a:r>
              <a:rPr lang="en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click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(CSS selector)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on </a:t>
            </a:r>
            <a:r>
              <a:rPr lang="en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scroll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(horizontal, vertical percentage)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on </a:t>
            </a:r>
            <a:r>
              <a:rPr lang="en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timer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(interval)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336921" y="133945"/>
            <a:ext cx="8470200" cy="771900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0" lang="en">
                <a:latin typeface="Droid Sans"/>
                <a:ea typeface="Droid Sans"/>
                <a:cs typeface="Droid Sans"/>
                <a:sym typeface="Droid Sans"/>
              </a:rPr>
              <a:t>What is AMP?</a:t>
            </a:r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69750" y="905851"/>
            <a:ext cx="7804500" cy="3837000"/>
          </a:xfrm>
          <a:prstGeom prst="rect">
            <a:avLst/>
          </a:prstGeom>
        </p:spPr>
        <p:txBody>
          <a:bodyPr anchorCtr="0" anchor="t" bIns="58925" lIns="58925" rIns="58925" tIns="589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Accelerated Mobile Pages (AMP):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A way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to build websites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optimized for performance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Restricts</a:t>
            </a:r>
            <a:r>
              <a:rPr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 how you build your pages to achieve this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Components:</a:t>
            </a:r>
          </a:p>
          <a:p>
            <a:pPr indent="-228600" lvl="0" marL="457200" rtl="0">
              <a:spcBef>
                <a:spcPts val="1000"/>
              </a:spcBef>
              <a:buClr>
                <a:schemeClr val="lt1"/>
              </a:buClr>
              <a:buFont typeface="Droid Sans"/>
            </a:pP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AMP HTML</a:t>
            </a:r>
            <a:r>
              <a:rPr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: Similar to HTML5, but with restrictions</a:t>
            </a:r>
          </a:p>
          <a:p>
            <a:pPr indent="-228600" lvl="0" marL="457200" rtl="0">
              <a:spcBef>
                <a:spcPts val="1000"/>
              </a:spcBef>
              <a:buClr>
                <a:schemeClr val="lt1"/>
              </a:buClr>
              <a:buFont typeface="Droid Sans"/>
            </a:pP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AMP JavaScript</a:t>
            </a:r>
            <a:r>
              <a:rPr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: JavaScript library you include</a:t>
            </a:r>
          </a:p>
          <a:p>
            <a:pPr indent="-228600" lvl="0" marL="457200">
              <a:spcBef>
                <a:spcPts val="1000"/>
              </a:spcBef>
              <a:buClr>
                <a:schemeClr val="lt1"/>
              </a:buClr>
              <a:buFont typeface="Droid Sans"/>
            </a:pP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Google AMP Cache</a:t>
            </a:r>
            <a:r>
              <a:rPr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: Free CDN for AMP pages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x="336921" y="133945"/>
            <a:ext cx="8470200" cy="771900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0" lang="en">
                <a:latin typeface="Droid Sans"/>
                <a:ea typeface="Droid Sans"/>
                <a:cs typeface="Droid Sans"/>
                <a:sym typeface="Droid Sans"/>
              </a:rPr>
              <a:t>Measuring AMP Performance</a:t>
            </a:r>
          </a:p>
        </p:txBody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336925" y="3448500"/>
            <a:ext cx="6843900" cy="1277700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navTiming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(navigationStart)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navTiming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(responseStart, responseEnd)</a:t>
            </a:r>
          </a:p>
        </p:txBody>
      </p:sp>
      <p:pic>
        <p:nvPicPr>
          <p:cNvPr descr="timing-overview.png" id="294" name="Shape 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575" y="905850"/>
            <a:ext cx="8250549" cy="311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idx="1" type="body"/>
          </p:nvPr>
        </p:nvSpPr>
        <p:spPr>
          <a:xfrm>
            <a:off x="669750" y="905850"/>
            <a:ext cx="8253000" cy="3845400"/>
          </a:xfrm>
          <a:prstGeom prst="rect">
            <a:avLst/>
          </a:prstGeom>
        </p:spPr>
        <p:txBody>
          <a:bodyPr anchorCtr="0" anchor="t" bIns="58925" lIns="58925" rIns="58925" tIns="589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7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&lt;amp-analytics&gt;</a:t>
            </a:r>
            <a:br>
              <a:rPr lang="en" sz="1700">
                <a:latin typeface="Consolas"/>
                <a:ea typeface="Consolas"/>
                <a:cs typeface="Consolas"/>
                <a:sym typeface="Consolas"/>
              </a:rPr>
            </a:br>
            <a:r>
              <a:rPr lang="en" sz="1700">
                <a:latin typeface="Consolas"/>
                <a:ea typeface="Consolas"/>
                <a:cs typeface="Consolas"/>
                <a:sym typeface="Consolas"/>
              </a:rPr>
              <a:t>  &lt;script type="application/json"&gt;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"requests": {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"onvisible":"//my-server.com/beacon?u=${</a:t>
            </a:r>
            <a:r>
              <a:rPr lang="en" sz="16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sourceUrl</a:t>
            </a:r>
            <a:r>
              <a:rPr lang="en" sz="1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             </a:t>
            </a:r>
            <a:r>
              <a:rPr lang="en" sz="1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&amp;load=${</a:t>
            </a:r>
            <a:r>
              <a:rPr lang="en" sz="1600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navTiming(navigationStart,loadEventStart)</a:t>
            </a:r>
            <a:r>
              <a:rPr lang="en" sz="1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}"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},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"triggers": {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"onvisible": {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"on": "visible",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"request": "onvisible"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64705"/>
              <a:buFont typeface="Arial"/>
              <a:buNone/>
            </a:pPr>
            <a:r>
              <a:rPr lang="en" sz="17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&lt;/script&gt;&lt;/amp-analytics&gt;</a:t>
            </a:r>
          </a:p>
        </p:txBody>
      </p:sp>
      <p:sp>
        <p:nvSpPr>
          <p:cNvPr id="300" name="Shape 300"/>
          <p:cNvSpPr txBox="1"/>
          <p:nvPr>
            <p:ph type="title"/>
          </p:nvPr>
        </p:nvSpPr>
        <p:spPr>
          <a:xfrm>
            <a:off x="336921" y="133945"/>
            <a:ext cx="8470200" cy="771900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0" lang="en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&lt;amp-analytics&gt;</a:t>
            </a:r>
            <a:r>
              <a:rPr i="0"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:</a:t>
            </a:r>
            <a:r>
              <a:rPr i="0" lang="en">
                <a:latin typeface="Droid Sans"/>
                <a:ea typeface="Droid Sans"/>
                <a:cs typeface="Droid Sans"/>
                <a:sym typeface="Droid Sans"/>
              </a:rPr>
              <a:t> DIY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idx="1" type="body"/>
          </p:nvPr>
        </p:nvSpPr>
        <p:spPr>
          <a:xfrm>
            <a:off x="669775" y="1537000"/>
            <a:ext cx="7798800" cy="3151800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DIY RUM dashboard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&lt;amp-analytics&gt;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tag sends beacon from AMP page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Node.js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: Web server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receives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beacon from AMP page and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forwards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to DB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InfluxDB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: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Time series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DB that stores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Navigation Timing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data from beacon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Grafana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: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Dashboard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to view aggregated data</a:t>
            </a:r>
          </a:p>
        </p:txBody>
      </p:sp>
      <p:sp>
        <p:nvSpPr>
          <p:cNvPr id="306" name="Shape 306"/>
          <p:cNvSpPr txBox="1"/>
          <p:nvPr>
            <p:ph type="title"/>
          </p:nvPr>
        </p:nvSpPr>
        <p:spPr>
          <a:xfrm>
            <a:off x="336921" y="133945"/>
            <a:ext cx="8470200" cy="771900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0" lang="en">
                <a:latin typeface="Droid Sans"/>
                <a:ea typeface="Droid Sans"/>
                <a:cs typeface="Droid Sans"/>
                <a:sym typeface="Droid Sans"/>
              </a:rPr>
              <a:t>AMP: Live Demo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x="329400" y="804600"/>
            <a:ext cx="84702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3000" u="sng">
                <a:solidFill>
                  <a:srgbClr val="FF9900"/>
                </a:solidFill>
                <a:latin typeface="Consolas"/>
                <a:ea typeface="Consolas"/>
                <a:cs typeface="Consolas"/>
                <a:sym typeface="Consolas"/>
              </a:rPr>
              <a:t>https://amp.querymetrics.com/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type="title"/>
          </p:nvPr>
        </p:nvSpPr>
        <p:spPr>
          <a:xfrm>
            <a:off x="336921" y="133945"/>
            <a:ext cx="8470200" cy="771900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0" lang="en">
                <a:latin typeface="Droid Sans"/>
                <a:ea typeface="Droid Sans"/>
                <a:cs typeface="Droid Sans"/>
                <a:sym typeface="Droid Sans"/>
              </a:rPr>
              <a:t>AMP: </a:t>
            </a:r>
            <a:r>
              <a:rPr i="0"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DIY RUM Dashboard</a:t>
            </a:r>
          </a:p>
        </p:txBody>
      </p:sp>
      <p:pic>
        <p:nvPicPr>
          <p:cNvPr descr="Screen Shot 2016-09-14 at 11.41.29 PM.png" id="313" name="Shape 313"/>
          <p:cNvPicPr preferRelativeResize="0"/>
          <p:nvPr/>
        </p:nvPicPr>
        <p:blipFill rotWithShape="1">
          <a:blip r:embed="rId3">
            <a:alphaModFix/>
          </a:blip>
          <a:srcRect b="0" l="69" r="79" t="0"/>
          <a:stretch/>
        </p:blipFill>
        <p:spPr>
          <a:xfrm>
            <a:off x="864049" y="905850"/>
            <a:ext cx="7415923" cy="396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idx="1" type="body"/>
          </p:nvPr>
        </p:nvSpPr>
        <p:spPr>
          <a:xfrm>
            <a:off x="669750" y="905850"/>
            <a:ext cx="7804500" cy="3845400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 sz="4000">
                <a:latin typeface="Droid Sans"/>
                <a:ea typeface="Droid Sans"/>
                <a:cs typeface="Droid Sans"/>
                <a:sym typeface="Droid Sans"/>
              </a:rPr>
              <a:t>How are AMP pages </a:t>
            </a:r>
            <a:r>
              <a:rPr lang="en" sz="4000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performing</a:t>
            </a:r>
            <a:r>
              <a:rPr lang="en" sz="4000">
                <a:latin typeface="Droid Sans"/>
                <a:ea typeface="Droid Sans"/>
                <a:cs typeface="Droid Sans"/>
                <a:sym typeface="Droid Sans"/>
              </a:rPr>
              <a:t> in the </a:t>
            </a:r>
            <a:r>
              <a:rPr lang="en" sz="4000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real world</a:t>
            </a:r>
            <a:r>
              <a:rPr lang="en" sz="4000">
                <a:latin typeface="Droid Sans"/>
                <a:ea typeface="Droid Sans"/>
                <a:cs typeface="Droid Sans"/>
                <a:sym typeface="Droid Sans"/>
              </a:rPr>
              <a:t>?</a:t>
            </a:r>
          </a:p>
        </p:txBody>
      </p:sp>
      <p:sp>
        <p:nvSpPr>
          <p:cNvPr id="319" name="Shape 319"/>
          <p:cNvSpPr txBox="1"/>
          <p:nvPr>
            <p:ph type="title"/>
          </p:nvPr>
        </p:nvSpPr>
        <p:spPr>
          <a:xfrm>
            <a:off x="336921" y="133945"/>
            <a:ext cx="8470200" cy="771900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0"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AMP Real-World Data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>
            <p:ph type="title"/>
          </p:nvPr>
        </p:nvSpPr>
        <p:spPr>
          <a:xfrm>
            <a:off x="336921" y="133945"/>
            <a:ext cx="8470200" cy="771900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0" lang="en">
                <a:latin typeface="Droid Sans"/>
                <a:ea typeface="Droid Sans"/>
                <a:cs typeface="Droid Sans"/>
                <a:sym typeface="Droid Sans"/>
              </a:rPr>
              <a:t>Real-world RUM data</a:t>
            </a:r>
          </a:p>
        </p:txBody>
      </p:sp>
      <p:pic>
        <p:nvPicPr>
          <p:cNvPr descr="Screen_Shot_2016-06-16_at_9_54_59_PM-blur.png" id="325" name="Shape 325"/>
          <p:cNvPicPr preferRelativeResize="0"/>
          <p:nvPr/>
        </p:nvPicPr>
        <p:blipFill rotWithShape="1">
          <a:blip r:embed="rId3">
            <a:alphaModFix/>
          </a:blip>
          <a:srcRect b="0" l="49" r="59" t="0"/>
          <a:stretch/>
        </p:blipFill>
        <p:spPr>
          <a:xfrm>
            <a:off x="1525125" y="905850"/>
            <a:ext cx="6093752" cy="3813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title"/>
          </p:nvPr>
        </p:nvSpPr>
        <p:spPr>
          <a:xfrm>
            <a:off x="336921" y="133945"/>
            <a:ext cx="8470200" cy="771900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i="0"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Real-World Data</a:t>
            </a:r>
          </a:p>
        </p:txBody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69750" y="905849"/>
            <a:ext cx="7804500" cy="3845400"/>
          </a:xfrm>
          <a:prstGeom prst="rect">
            <a:avLst/>
          </a:prstGeom>
        </p:spPr>
        <p:txBody>
          <a:bodyPr anchorCtr="0" anchor="t" bIns="58925" lIns="58925" rIns="58925" tIns="589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RUM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analysis of an AMP-enabled website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News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website with blog / articles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30+ days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of data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Thousands of articles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with both AMP and non-AMP visitors</a:t>
            </a:r>
          </a:p>
          <a:p>
            <a:pPr indent="0" lvl="0" marL="0" rtl="0">
              <a:spcBef>
                <a:spcPts val="1000"/>
              </a:spcBef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type="title"/>
          </p:nvPr>
        </p:nvSpPr>
        <p:spPr>
          <a:xfrm>
            <a:off x="336921" y="133945"/>
            <a:ext cx="8470200" cy="771900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i="0"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Sample Regular vs. AMP Page</a:t>
            </a:r>
          </a:p>
        </p:txBody>
      </p:sp>
      <p:pic>
        <p:nvPicPr>
          <p:cNvPr id="337" name="Shape 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927" y="905849"/>
            <a:ext cx="670400" cy="3866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Shape 3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9475" y="905850"/>
            <a:ext cx="1867825" cy="8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Shape 339"/>
          <p:cNvSpPr txBox="1"/>
          <p:nvPr/>
        </p:nvSpPr>
        <p:spPr>
          <a:xfrm>
            <a:off x="1139950" y="905850"/>
            <a:ext cx="2826900" cy="3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u="sng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Regular Site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lt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350 Requests</a:t>
            </a: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3.2 MB data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lt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1,258ms First Byte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lt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34.9s Page Load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lt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6701 Speed Index</a:t>
            </a:r>
          </a:p>
        </p:txBody>
      </p:sp>
      <p:sp>
        <p:nvSpPr>
          <p:cNvPr id="340" name="Shape 340"/>
          <p:cNvSpPr txBox="1"/>
          <p:nvPr/>
        </p:nvSpPr>
        <p:spPr>
          <a:xfrm>
            <a:off x="6043700" y="905850"/>
            <a:ext cx="2826900" cy="3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u="sng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AMP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lt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19</a:t>
            </a:r>
            <a:r>
              <a:rPr lang="en" sz="24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 Requests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250 KB data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lt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598ms First Byte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lt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3.6s Page Load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lt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1790 Speed Index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/>
          <p:nvPr/>
        </p:nvSpPr>
        <p:spPr>
          <a:xfrm>
            <a:off x="1139950" y="905850"/>
            <a:ext cx="2959500" cy="3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u="sng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Regular Site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lt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Interactive Nav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lt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High Res Images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lt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Other Content Links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lt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Third Party Content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lt1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46" name="Shape 346"/>
          <p:cNvSpPr txBox="1"/>
          <p:nvPr/>
        </p:nvSpPr>
        <p:spPr>
          <a:xfrm>
            <a:off x="6043700" y="905850"/>
            <a:ext cx="2826900" cy="3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u="sng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AMP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lt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Simple Nav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lt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Article Text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lt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Hero Image(s)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lt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No Third Parties</a:t>
            </a:r>
          </a:p>
        </p:txBody>
      </p:sp>
      <p:sp>
        <p:nvSpPr>
          <p:cNvPr id="347" name="Shape 347"/>
          <p:cNvSpPr txBox="1"/>
          <p:nvPr>
            <p:ph type="title"/>
          </p:nvPr>
        </p:nvSpPr>
        <p:spPr>
          <a:xfrm>
            <a:off x="336921" y="133945"/>
            <a:ext cx="8470200" cy="771900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i="0"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Sample Regular vs. AMP Page</a:t>
            </a:r>
          </a:p>
        </p:txBody>
      </p:sp>
      <p:pic>
        <p:nvPicPr>
          <p:cNvPr id="348" name="Shape 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927" y="905849"/>
            <a:ext cx="670400" cy="3866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Shape 3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9475" y="905850"/>
            <a:ext cx="1867825" cy="8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>
            <p:ph type="title"/>
          </p:nvPr>
        </p:nvSpPr>
        <p:spPr>
          <a:xfrm>
            <a:off x="336921" y="133945"/>
            <a:ext cx="8470200" cy="771900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i="0"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Sample Page Content</a:t>
            </a:r>
          </a:p>
        </p:txBody>
      </p:sp>
      <p:pic>
        <p:nvPicPr>
          <p:cNvPr id="355" name="Shape 355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2900" y="1229354"/>
            <a:ext cx="5253450" cy="324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2230" y="1229351"/>
            <a:ext cx="4769845" cy="294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idx="1" type="body"/>
          </p:nvPr>
        </p:nvSpPr>
        <p:spPr>
          <a:xfrm>
            <a:off x="669750" y="905849"/>
            <a:ext cx="7804500" cy="3050699"/>
          </a:xfrm>
          <a:prstGeom prst="rect">
            <a:avLst/>
          </a:prstGeom>
        </p:spPr>
        <p:txBody>
          <a:bodyPr anchorCtr="0" anchor="t" bIns="58925" lIns="58925" rIns="58925" tIns="589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What you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can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include: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Text (with custom fonts)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Images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Video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Ads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Third-party embeds (tweets, posts, etc)</a:t>
            </a:r>
          </a:p>
        </p:txBody>
      </p:sp>
      <p:sp>
        <p:nvSpPr>
          <p:cNvPr id="105" name="Shape 105"/>
          <p:cNvSpPr txBox="1"/>
          <p:nvPr>
            <p:ph type="title"/>
          </p:nvPr>
        </p:nvSpPr>
        <p:spPr>
          <a:xfrm>
            <a:off x="336921" y="133945"/>
            <a:ext cx="8470200" cy="771900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i="0"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What is AMP?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type="title"/>
          </p:nvPr>
        </p:nvSpPr>
        <p:spPr>
          <a:xfrm>
            <a:off x="254850" y="1678023"/>
            <a:ext cx="8470200" cy="1796700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i="0" lang="en" sz="7200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RUM</a:t>
            </a:r>
            <a:r>
              <a:rPr i="0" lang="en" sz="7200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 Data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>
            <p:ph type="title"/>
          </p:nvPr>
        </p:nvSpPr>
        <p:spPr>
          <a:xfrm>
            <a:off x="336921" y="133945"/>
            <a:ext cx="8470200" cy="771900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i="0"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Real-World Data: Browsers</a:t>
            </a:r>
          </a:p>
        </p:txBody>
      </p:sp>
      <p:pic>
        <p:nvPicPr>
          <p:cNvPr id="367" name="Shape 367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26826" y="905850"/>
            <a:ext cx="6218952" cy="384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Shape 368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1625" y="905845"/>
            <a:ext cx="6218931" cy="384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/>
          <p:nvPr>
            <p:ph type="title"/>
          </p:nvPr>
        </p:nvSpPr>
        <p:spPr>
          <a:xfrm>
            <a:off x="336921" y="133945"/>
            <a:ext cx="8470200" cy="771900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i="0"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Real-World Data: OS</a:t>
            </a:r>
          </a:p>
        </p:txBody>
      </p:sp>
      <p:pic>
        <p:nvPicPr>
          <p:cNvPr id="374" name="Shape 374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17400" y="987922"/>
            <a:ext cx="5629199" cy="348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Shape 375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7525" y="905846"/>
            <a:ext cx="5761900" cy="356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type="title"/>
          </p:nvPr>
        </p:nvSpPr>
        <p:spPr>
          <a:xfrm>
            <a:off x="336921" y="133945"/>
            <a:ext cx="8470200" cy="771900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i="0"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Real-World Data: Page Load Times</a:t>
            </a:r>
          </a:p>
        </p:txBody>
      </p:sp>
      <p:pic>
        <p:nvPicPr>
          <p:cNvPr id="381" name="Shape 381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350" y="905845"/>
            <a:ext cx="6152749" cy="3804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Shape 382"/>
          <p:cNvSpPr txBox="1"/>
          <p:nvPr/>
        </p:nvSpPr>
        <p:spPr>
          <a:xfrm>
            <a:off x="7323100" y="2158525"/>
            <a:ext cx="1194000" cy="16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3.8x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faster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type="title"/>
          </p:nvPr>
        </p:nvSpPr>
        <p:spPr>
          <a:xfrm>
            <a:off x="336921" y="133945"/>
            <a:ext cx="8470200" cy="771900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i="0"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Real-World Data: Mobile Load Times</a:t>
            </a:r>
          </a:p>
        </p:txBody>
      </p:sp>
      <p:pic>
        <p:nvPicPr>
          <p:cNvPr id="388" name="Shape 388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837" y="905849"/>
            <a:ext cx="6234375" cy="3854924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Shape 389"/>
          <p:cNvSpPr txBox="1"/>
          <p:nvPr/>
        </p:nvSpPr>
        <p:spPr>
          <a:xfrm>
            <a:off x="7323100" y="2158525"/>
            <a:ext cx="1194000" cy="16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5.7x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faster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type="title"/>
          </p:nvPr>
        </p:nvSpPr>
        <p:spPr>
          <a:xfrm>
            <a:off x="336921" y="133945"/>
            <a:ext cx="8470200" cy="771900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i="0"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Real-World Data: Timings</a:t>
            </a:r>
          </a:p>
        </p:txBody>
      </p:sp>
      <p:pic>
        <p:nvPicPr>
          <p:cNvPr id="395" name="Shape 395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3412" y="905845"/>
            <a:ext cx="6417225" cy="396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>
            <p:ph type="title"/>
          </p:nvPr>
        </p:nvSpPr>
        <p:spPr>
          <a:xfrm>
            <a:off x="336921" y="133945"/>
            <a:ext cx="8470200" cy="771900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i="0"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Real-World Data: Timings</a:t>
            </a:r>
          </a:p>
        </p:txBody>
      </p:sp>
      <p:pic>
        <p:nvPicPr>
          <p:cNvPr id="401" name="Shape 401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750" y="905845"/>
            <a:ext cx="6370500" cy="393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/>
          <p:nvPr>
            <p:ph type="title"/>
          </p:nvPr>
        </p:nvSpPr>
        <p:spPr>
          <a:xfrm>
            <a:off x="336921" y="133945"/>
            <a:ext cx="8470200" cy="771900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i="0"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Real-World Data: AMP CDN Usage</a:t>
            </a:r>
          </a:p>
        </p:txBody>
      </p:sp>
      <p:pic>
        <p:nvPicPr>
          <p:cNvPr id="407" name="Shape 407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025" y="905845"/>
            <a:ext cx="6243949" cy="386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>
            <p:ph type="title"/>
          </p:nvPr>
        </p:nvSpPr>
        <p:spPr>
          <a:xfrm>
            <a:off x="336921" y="133945"/>
            <a:ext cx="8470200" cy="771900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i="0"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Real-World Data: CDN Load Times</a:t>
            </a:r>
          </a:p>
        </p:txBody>
      </p:sp>
      <p:pic>
        <p:nvPicPr>
          <p:cNvPr id="413" name="Shape 413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175" y="905845"/>
            <a:ext cx="6243925" cy="386082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Shape 414"/>
          <p:cNvSpPr txBox="1"/>
          <p:nvPr/>
        </p:nvSpPr>
        <p:spPr>
          <a:xfrm>
            <a:off x="7323100" y="2158525"/>
            <a:ext cx="1194000" cy="16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13%</a:t>
            </a:r>
          </a:p>
          <a:p>
            <a:pPr lv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faster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>
            <p:ph type="title"/>
          </p:nvPr>
        </p:nvSpPr>
        <p:spPr>
          <a:xfrm>
            <a:off x="336921" y="133945"/>
            <a:ext cx="8470200" cy="771900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i="0"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Real-World Data: Session Length</a:t>
            </a:r>
          </a:p>
        </p:txBody>
      </p:sp>
      <p:pic>
        <p:nvPicPr>
          <p:cNvPr id="420" name="Shape 420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6062" y="905850"/>
            <a:ext cx="6271924" cy="387815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Shape 421"/>
          <p:cNvSpPr txBox="1"/>
          <p:nvPr/>
        </p:nvSpPr>
        <p:spPr>
          <a:xfrm>
            <a:off x="1860400" y="2042800"/>
            <a:ext cx="53442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2" name="Shape 422"/>
          <p:cNvSpPr txBox="1"/>
          <p:nvPr/>
        </p:nvSpPr>
        <p:spPr>
          <a:xfrm>
            <a:off x="7323100" y="2158525"/>
            <a:ext cx="1194000" cy="16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48</a:t>
            </a:r>
            <a:r>
              <a:rPr lang="en" sz="30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%</a:t>
            </a:r>
          </a:p>
          <a:p>
            <a:pPr lv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less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pages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336921" y="133945"/>
            <a:ext cx="8470200" cy="771900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i="0"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What is AMP?</a:t>
            </a:r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69750" y="905849"/>
            <a:ext cx="7804500" cy="3050699"/>
          </a:xfrm>
          <a:prstGeom prst="rect">
            <a:avLst/>
          </a:prstGeom>
        </p:spPr>
        <p:txBody>
          <a:bodyPr anchorCtr="0" anchor="t" bIns="58925" lIns="58925" rIns="58925" tIns="589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What you </a:t>
            </a:r>
            <a:r>
              <a:rPr lang="en">
                <a:solidFill>
                  <a:srgbClr val="FF0000"/>
                </a:solidFill>
                <a:latin typeface="Droid Sans"/>
                <a:ea typeface="Droid Sans"/>
                <a:cs typeface="Droid Sans"/>
                <a:sym typeface="Droid Sans"/>
              </a:rPr>
              <a:t>can’t 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include: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External CSS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JavaScript (except AMP JavaScript library)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Flash / Java applets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Forms and Inputs are experimental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/>
          <p:nvPr>
            <p:ph type="title"/>
          </p:nvPr>
        </p:nvSpPr>
        <p:spPr>
          <a:xfrm>
            <a:off x="336921" y="133945"/>
            <a:ext cx="8470200" cy="771900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i="0"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Real-World Data: Bounce Rate</a:t>
            </a:r>
          </a:p>
        </p:txBody>
      </p:sp>
      <p:sp>
        <p:nvSpPr>
          <p:cNvPr id="428" name="Shape 428"/>
          <p:cNvSpPr txBox="1"/>
          <p:nvPr/>
        </p:nvSpPr>
        <p:spPr>
          <a:xfrm>
            <a:off x="1860400" y="2042800"/>
            <a:ext cx="53442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9" name="Shape 429"/>
          <p:cNvSpPr txBox="1"/>
          <p:nvPr/>
        </p:nvSpPr>
        <p:spPr>
          <a:xfrm>
            <a:off x="1711250" y="1001475"/>
            <a:ext cx="244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Regular</a:t>
            </a:r>
          </a:p>
        </p:txBody>
      </p:sp>
      <p:sp>
        <p:nvSpPr>
          <p:cNvPr id="430" name="Shape 430"/>
          <p:cNvSpPr txBox="1"/>
          <p:nvPr/>
        </p:nvSpPr>
        <p:spPr>
          <a:xfrm>
            <a:off x="4764100" y="1001475"/>
            <a:ext cx="244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AMP</a:t>
            </a:r>
          </a:p>
        </p:txBody>
      </p:sp>
      <p:sp>
        <p:nvSpPr>
          <p:cNvPr id="431" name="Shape 431"/>
          <p:cNvSpPr txBox="1"/>
          <p:nvPr/>
        </p:nvSpPr>
        <p:spPr>
          <a:xfrm>
            <a:off x="1825350" y="2114825"/>
            <a:ext cx="2440500" cy="1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6000">
                <a:solidFill>
                  <a:srgbClr val="4A86E8"/>
                </a:solidFill>
                <a:latin typeface="Droid Sans"/>
                <a:ea typeface="Droid Sans"/>
                <a:cs typeface="Droid Sans"/>
                <a:sym typeface="Droid Sans"/>
              </a:rPr>
              <a:t>58%</a:t>
            </a:r>
          </a:p>
        </p:txBody>
      </p:sp>
      <p:sp>
        <p:nvSpPr>
          <p:cNvPr id="432" name="Shape 432"/>
          <p:cNvSpPr txBox="1"/>
          <p:nvPr/>
        </p:nvSpPr>
        <p:spPr>
          <a:xfrm>
            <a:off x="4878200" y="2114825"/>
            <a:ext cx="2440500" cy="12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6000">
                <a:solidFill>
                  <a:srgbClr val="FF0000"/>
                </a:solidFill>
                <a:latin typeface="Droid Sans"/>
                <a:ea typeface="Droid Sans"/>
                <a:cs typeface="Droid Sans"/>
                <a:sym typeface="Droid Sans"/>
              </a:rPr>
              <a:t>82%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type="title"/>
          </p:nvPr>
        </p:nvSpPr>
        <p:spPr>
          <a:xfrm>
            <a:off x="336921" y="133945"/>
            <a:ext cx="8470200" cy="771900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i="0"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Real-World Data: Transitioning</a:t>
            </a:r>
          </a:p>
        </p:txBody>
      </p:sp>
      <p:sp>
        <p:nvSpPr>
          <p:cNvPr id="438" name="Shape 438"/>
          <p:cNvSpPr txBox="1"/>
          <p:nvPr/>
        </p:nvSpPr>
        <p:spPr>
          <a:xfrm>
            <a:off x="336925" y="1456400"/>
            <a:ext cx="8470200" cy="23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Only </a:t>
            </a:r>
            <a:r>
              <a:rPr lang="en" sz="3600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3%</a:t>
            </a:r>
            <a:r>
              <a:rPr lang="en" sz="36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 of AMP visitors </a:t>
            </a:r>
            <a:r>
              <a:rPr lang="en" sz="3600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transitioned</a:t>
            </a:r>
            <a:r>
              <a:rPr lang="en" sz="36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 to non-AMP URL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>
            <p:ph type="title"/>
          </p:nvPr>
        </p:nvSpPr>
        <p:spPr>
          <a:xfrm>
            <a:off x="336921" y="133945"/>
            <a:ext cx="8470200" cy="771900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i="0"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Real-World Data: Referrers</a:t>
            </a:r>
          </a:p>
        </p:txBody>
      </p:sp>
      <p:sp>
        <p:nvSpPr>
          <p:cNvPr id="444" name="Shape 444"/>
          <p:cNvSpPr txBox="1"/>
          <p:nvPr/>
        </p:nvSpPr>
        <p:spPr>
          <a:xfrm>
            <a:off x="1860400" y="2042800"/>
            <a:ext cx="53442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45" name="Shape 445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100" y="905845"/>
            <a:ext cx="6234799" cy="38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/>
          <p:nvPr>
            <p:ph type="title"/>
          </p:nvPr>
        </p:nvSpPr>
        <p:spPr>
          <a:xfrm>
            <a:off x="336921" y="133945"/>
            <a:ext cx="8470200" cy="771900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i="0"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Real-World Data: Play Newsstand</a:t>
            </a:r>
          </a:p>
        </p:txBody>
      </p:sp>
      <p:pic>
        <p:nvPicPr>
          <p:cNvPr id="451" name="Shape 4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6049" y="905850"/>
            <a:ext cx="2306775" cy="4100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/>
          <p:nvPr>
            <p:ph type="title"/>
          </p:nvPr>
        </p:nvSpPr>
        <p:spPr>
          <a:xfrm>
            <a:off x="336921" y="133945"/>
            <a:ext cx="8470200" cy="771900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0" lang="en">
                <a:latin typeface="Droid Sans"/>
                <a:ea typeface="Droid Sans"/>
                <a:cs typeface="Droid Sans"/>
                <a:sym typeface="Droid Sans"/>
              </a:rPr>
              <a:t>Conclusions</a:t>
            </a:r>
          </a:p>
        </p:txBody>
      </p:sp>
      <p:sp>
        <p:nvSpPr>
          <p:cNvPr id="457" name="Shape 457"/>
          <p:cNvSpPr txBox="1"/>
          <p:nvPr>
            <p:ph idx="1" type="body"/>
          </p:nvPr>
        </p:nvSpPr>
        <p:spPr>
          <a:xfrm>
            <a:off x="669750" y="905849"/>
            <a:ext cx="7804500" cy="3891000"/>
          </a:xfrm>
          <a:prstGeom prst="rect">
            <a:avLst/>
          </a:prstGeom>
        </p:spPr>
        <p:txBody>
          <a:bodyPr anchorCtr="0" anchor="t" bIns="58925" lIns="58925" rIns="58925" tIns="589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Droid Sans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AMP is a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forcing function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for best practices</a:t>
            </a:r>
          </a:p>
          <a:p>
            <a:pPr indent="-228600" lvl="0" marL="457200" rtl="0">
              <a:spcBef>
                <a:spcPts val="1000"/>
              </a:spcBef>
              <a:spcAft>
                <a:spcPts val="1000"/>
              </a:spcAft>
              <a:buFont typeface="Droid Sans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AMP is a great way to get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rid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of your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third-party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bloat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You could get much of the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same performance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by applying the same optimizations to your own site without AMP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AMP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CDN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can give you a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free performance boost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Business / SEO benefits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/>
          <p:nvPr>
            <p:ph idx="1" type="body"/>
          </p:nvPr>
        </p:nvSpPr>
        <p:spPr>
          <a:xfrm>
            <a:off x="669750" y="905849"/>
            <a:ext cx="7804500" cy="3845400"/>
          </a:xfrm>
          <a:prstGeom prst="rect">
            <a:avLst/>
          </a:prstGeom>
        </p:spPr>
        <p:txBody>
          <a:bodyPr anchorCtr="0" anchor="t" bIns="58925" lIns="58925" rIns="58925" tIns="589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Downsides: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Additional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development resources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to build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Technical resources to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maintain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Hand-Tuning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CPP: </a:t>
            </a:r>
            <a:r>
              <a:rPr lang="en" sz="1800" u="sng">
                <a:latin typeface="Droid Sans"/>
                <a:ea typeface="Droid Sans"/>
                <a:cs typeface="Droid Sans"/>
                <a:sym typeface="Droid Sans"/>
              </a:rPr>
              <a:t>https://timkadlec.com/2016/02/a-standardized-alternative-to-amp/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Facebook Instant Articles (analytics sandboxed)</a:t>
            </a:r>
          </a:p>
        </p:txBody>
      </p:sp>
      <p:sp>
        <p:nvSpPr>
          <p:cNvPr id="463" name="Shape 463"/>
          <p:cNvSpPr txBox="1"/>
          <p:nvPr>
            <p:ph type="title"/>
          </p:nvPr>
        </p:nvSpPr>
        <p:spPr>
          <a:xfrm>
            <a:off x="336921" y="133945"/>
            <a:ext cx="8470200" cy="771900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0" lang="en">
                <a:latin typeface="Droid Sans"/>
                <a:ea typeface="Droid Sans"/>
                <a:cs typeface="Droid Sans"/>
                <a:sym typeface="Droid Sans"/>
              </a:rPr>
              <a:t>Do we need AMP?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>
            <p:ph idx="1" type="body"/>
          </p:nvPr>
        </p:nvSpPr>
        <p:spPr>
          <a:xfrm>
            <a:off x="669750" y="905849"/>
            <a:ext cx="7804500" cy="3050699"/>
          </a:xfrm>
          <a:prstGeom prst="rect">
            <a:avLst/>
          </a:prstGeom>
        </p:spPr>
        <p:txBody>
          <a:bodyPr anchorCtr="0" anchor="t" bIns="58925" lIns="58925" rIns="58925" tIns="589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Features we’d like to implement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Collect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ResourceTiming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(amphtml PR 3593)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Trigger / collect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UserTiming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Collect an indication that the page was prerendered and time spent in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prerender</a:t>
            </a:r>
          </a:p>
        </p:txBody>
      </p:sp>
      <p:sp>
        <p:nvSpPr>
          <p:cNvPr id="469" name="Shape 469"/>
          <p:cNvSpPr txBox="1"/>
          <p:nvPr>
            <p:ph type="title"/>
          </p:nvPr>
        </p:nvSpPr>
        <p:spPr>
          <a:xfrm>
            <a:off x="336921" y="133945"/>
            <a:ext cx="8470200" cy="771900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0" lang="en">
                <a:latin typeface="Droid Sans"/>
                <a:ea typeface="Droid Sans"/>
                <a:cs typeface="Droid Sans"/>
                <a:sym typeface="Droid Sans"/>
              </a:rPr>
              <a:t>Future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/>
          <p:nvPr>
            <p:ph type="title"/>
          </p:nvPr>
        </p:nvSpPr>
        <p:spPr>
          <a:xfrm>
            <a:off x="892968" y="1701105"/>
            <a:ext cx="7358062" cy="1741289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rIns="32750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D7FF"/>
              </a:buClr>
              <a:buSzPct val="25000"/>
              <a:buFont typeface="Arial"/>
              <a:buNone/>
            </a:pPr>
            <a:r>
              <a:rPr b="0" i="0" lang="en" sz="5200" u="none" cap="none" strike="noStrike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Thank You</a:t>
            </a:r>
          </a:p>
        </p:txBody>
      </p:sp>
      <p:sp>
        <p:nvSpPr>
          <p:cNvPr id="475" name="Shape 475"/>
          <p:cNvSpPr txBox="1"/>
          <p:nvPr/>
        </p:nvSpPr>
        <p:spPr>
          <a:xfrm>
            <a:off x="118550" y="3939725"/>
            <a:ext cx="8871000" cy="11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u="sng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  <a:hlinkClick r:id="rId3"/>
              </a:rPr>
              <a:t>https://</a:t>
            </a:r>
            <a:r>
              <a:rPr lang="en" u="sng">
                <a:solidFill>
                  <a:schemeClr val="lt1"/>
                </a:solidFill>
              </a:rPr>
              <a:t>slideshare.net/nicjansma/amp-does-it-really-make-your-site-faster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lvl="0" rtl="0" algn="ctr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 u="sng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https://github.com/querymetrics/amp-analytics-demo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idx="1" type="body"/>
          </p:nvPr>
        </p:nvSpPr>
        <p:spPr>
          <a:xfrm>
            <a:off x="669750" y="905849"/>
            <a:ext cx="7804500" cy="3050699"/>
          </a:xfrm>
          <a:prstGeom prst="rect">
            <a:avLst/>
          </a:prstGeom>
        </p:spPr>
        <p:txBody>
          <a:bodyPr anchorCtr="0" anchor="t" bIns="58925" lIns="58925" rIns="58925" tIns="589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What could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performance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mean for mobile devices?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Faster load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time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Less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bandwidth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usage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Less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memory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usage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Less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CPU</a:t>
            </a:r>
            <a:r>
              <a:rPr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 usage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Less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battery</a:t>
            </a:r>
            <a:r>
              <a:rPr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 usage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Better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user experience</a:t>
            </a:r>
          </a:p>
        </p:txBody>
      </p:sp>
      <p:sp>
        <p:nvSpPr>
          <p:cNvPr id="117" name="Shape 117"/>
          <p:cNvSpPr txBox="1"/>
          <p:nvPr>
            <p:ph type="title"/>
          </p:nvPr>
        </p:nvSpPr>
        <p:spPr>
          <a:xfrm>
            <a:off x="336921" y="133945"/>
            <a:ext cx="8470200" cy="771900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i="0"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Why AMP: Performance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idx="1" type="body"/>
          </p:nvPr>
        </p:nvSpPr>
        <p:spPr>
          <a:xfrm>
            <a:off x="669750" y="905849"/>
            <a:ext cx="7804500" cy="3050699"/>
          </a:xfrm>
          <a:prstGeom prst="rect">
            <a:avLst/>
          </a:prstGeom>
        </p:spPr>
        <p:txBody>
          <a:bodyPr anchorCtr="0" anchor="t" bIns="58925" lIns="58925" rIns="58925" tIns="589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AMP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enforces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a lot of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best practices</a:t>
            </a:r>
            <a:r>
              <a:rPr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: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Async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script loading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CSS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inline</a:t>
            </a:r>
            <a:r>
              <a:rPr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 to avoid blocking font downloads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solidFill>
                  <a:schemeClr val="lt1"/>
                </a:solidFill>
                <a:latin typeface="Droid Sans"/>
                <a:ea typeface="Droid Sans"/>
                <a:cs typeface="Droid Sans"/>
                <a:sym typeface="Droid Sans"/>
              </a:rPr>
              <a:t>CSS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size limit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Element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dimensions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are mandatory</a:t>
            </a:r>
          </a:p>
        </p:txBody>
      </p:sp>
      <p:sp>
        <p:nvSpPr>
          <p:cNvPr id="123" name="Shape 123"/>
          <p:cNvSpPr txBox="1"/>
          <p:nvPr>
            <p:ph type="title"/>
          </p:nvPr>
        </p:nvSpPr>
        <p:spPr>
          <a:xfrm>
            <a:off x="336921" y="133945"/>
            <a:ext cx="8470200" cy="771900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0" lang="en">
                <a:latin typeface="Droid Sans"/>
                <a:ea typeface="Droid Sans"/>
                <a:cs typeface="Droid Sans"/>
                <a:sym typeface="Droid Sans"/>
              </a:rPr>
              <a:t>Why AMP: Performance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336921" y="133945"/>
            <a:ext cx="8470200" cy="771900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0" lang="en">
                <a:latin typeface="Droid Sans"/>
                <a:ea typeface="Droid Sans"/>
                <a:cs typeface="Droid Sans"/>
                <a:sym typeface="Droid Sans"/>
              </a:rPr>
              <a:t>Why AMP: Performance</a:t>
            </a:r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69750" y="905849"/>
            <a:ext cx="7804500" cy="3050699"/>
          </a:xfrm>
          <a:prstGeom prst="rect">
            <a:avLst/>
          </a:prstGeom>
        </p:spPr>
        <p:txBody>
          <a:bodyPr anchorCtr="0" anchor="t" bIns="58925" lIns="58925" rIns="58925" tIns="58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Built-in performance:</a:t>
            </a: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ct val="75000"/>
              <a:buFont typeface="Droid Sans"/>
            </a:pP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Prioritized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resource loading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Prerender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aware (instant load)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Caching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CDN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(HTML, JavaScript, images, fonts)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JavaScript resources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shared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by all AMP pages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336921" y="133945"/>
            <a:ext cx="8470200" cy="771900"/>
          </a:xfrm>
          <a:prstGeom prst="rect">
            <a:avLst/>
          </a:prstGeom>
        </p:spPr>
        <p:txBody>
          <a:bodyPr anchorCtr="0" anchor="ctr" bIns="58925" lIns="58925" rIns="58925" tIns="589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0" lang="en">
                <a:latin typeface="Droid Sans"/>
                <a:ea typeface="Droid Sans"/>
                <a:cs typeface="Droid Sans"/>
                <a:sym typeface="Droid Sans"/>
              </a:rPr>
              <a:t>Why AMP: Business</a:t>
            </a:r>
          </a:p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69750" y="905850"/>
            <a:ext cx="7804500" cy="3726900"/>
          </a:xfrm>
          <a:prstGeom prst="rect">
            <a:avLst/>
          </a:prstGeom>
        </p:spPr>
        <p:txBody>
          <a:bodyPr anchorCtr="0" anchor="t" bIns="58925" lIns="58925" rIns="58925" tIns="589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AMP is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smart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for businesses: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Google is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prioritizing AMP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in web and native app search results on mobile devices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Support for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ads</a:t>
            </a:r>
            <a:r>
              <a:rPr lang="en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 (over 60 vendors)</a:t>
            </a:r>
          </a:p>
          <a:p>
            <a:pPr indent="-228600" lvl="0" marL="457200" rtl="0">
              <a:spcBef>
                <a:spcPts val="1000"/>
              </a:spcBef>
              <a:buFont typeface="Droid Sans"/>
            </a:pP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High-speed global caching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CDN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-- </a:t>
            </a:r>
            <a:r>
              <a:rPr lang="en">
                <a:solidFill>
                  <a:srgbClr val="FF9900"/>
                </a:solidFill>
                <a:latin typeface="Droid Sans"/>
                <a:ea typeface="Droid Sans"/>
                <a:cs typeface="Droid Sans"/>
                <a:sym typeface="Droid Sans"/>
              </a:rPr>
              <a:t>free</a:t>
            </a:r>
            <a:r>
              <a:rPr lang="en">
                <a:latin typeface="Droid Sans"/>
                <a:ea typeface="Droid Sans"/>
                <a:cs typeface="Droid Sans"/>
                <a:sym typeface="Droid Sans"/>
              </a:rPr>
              <a:t> of charge</a:t>
            </a:r>
          </a:p>
          <a:p>
            <a:pPr indent="0" lvl="0" marL="0" rtl="0">
              <a:spcBef>
                <a:spcPts val="1000"/>
              </a:spcBef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>
              <a:spcBef>
                <a:spcPts val="1000"/>
              </a:spcBef>
              <a:buNone/>
            </a:pPr>
            <a:r>
              <a:t/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